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Poppins"/>
      <p:regular r:id="rId35"/>
      <p:bold r:id="rId36"/>
      <p:italic r:id="rId37"/>
      <p:boldItalic r:id="rId38"/>
    </p:embeddedFont>
    <p:embeddedFont>
      <p:font typeface="Poppins Light"/>
      <p:regular r:id="rId39"/>
      <p:bold r:id="rId40"/>
      <p:italic r:id="rId41"/>
      <p:boldItalic r:id="rId42"/>
    </p:embeddedFont>
    <p:embeddedFont>
      <p:font typeface="Poppins Black"/>
      <p:bold r:id="rId43"/>
      <p:boldItalic r:id="rId44"/>
    </p:embeddedFont>
    <p:embeddedFont>
      <p:font typeface="Poppins SemiBold"/>
      <p:regular r:id="rId45"/>
      <p:bold r:id="rId46"/>
      <p:italic r:id="rId47"/>
      <p:boldItalic r:id="rId48"/>
    </p:embeddedFont>
    <p:embeddedFont>
      <p:font typeface="Poppins ExtraBold"/>
      <p:bold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Light-bold.fntdata"/><Relationship Id="rId42" Type="http://schemas.openxmlformats.org/officeDocument/2006/relationships/font" Target="fonts/PoppinsLight-boldItalic.fntdata"/><Relationship Id="rId41" Type="http://schemas.openxmlformats.org/officeDocument/2006/relationships/font" Target="fonts/PoppinsLight-italic.fntdata"/><Relationship Id="rId44" Type="http://schemas.openxmlformats.org/officeDocument/2006/relationships/font" Target="fonts/PoppinsBlack-boldItalic.fntdata"/><Relationship Id="rId43" Type="http://schemas.openxmlformats.org/officeDocument/2006/relationships/font" Target="fonts/PoppinsBlack-bold.fntdata"/><Relationship Id="rId46" Type="http://schemas.openxmlformats.org/officeDocument/2006/relationships/font" Target="fonts/PoppinsSemiBold-bold.fntdata"/><Relationship Id="rId45" Type="http://schemas.openxmlformats.org/officeDocument/2006/relationships/font" Target="fonts/Poppins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SemiBold-boldItalic.fntdata"/><Relationship Id="rId47" Type="http://schemas.openxmlformats.org/officeDocument/2006/relationships/font" Target="fonts/PoppinsSemiBold-italic.fntdata"/><Relationship Id="rId49" Type="http://schemas.openxmlformats.org/officeDocument/2006/relationships/font" Target="fonts/Poppins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Poppins-regular.fntdata"/><Relationship Id="rId34" Type="http://schemas.openxmlformats.org/officeDocument/2006/relationships/font" Target="fonts/Roboto-boldItalic.fntdata"/><Relationship Id="rId37" Type="http://schemas.openxmlformats.org/officeDocument/2006/relationships/font" Target="fonts/Poppins-italic.fntdata"/><Relationship Id="rId36" Type="http://schemas.openxmlformats.org/officeDocument/2006/relationships/font" Target="fonts/Poppins-bold.fntdata"/><Relationship Id="rId39" Type="http://schemas.openxmlformats.org/officeDocument/2006/relationships/font" Target="fonts/PoppinsLight-regular.fntdata"/><Relationship Id="rId38" Type="http://schemas.openxmlformats.org/officeDocument/2006/relationships/font" Target="fonts/Poppi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regular.fntdata"/><Relationship Id="rId50" Type="http://schemas.openxmlformats.org/officeDocument/2006/relationships/font" Target="fonts/PoppinsExtraBold-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mpabay.com/archive/2011/04/27/mike-haridopolos-says-many-states-are-floundering-under-crushing-deficit-spending/" TargetMode="External"/><Relationship Id="rId3" Type="http://schemas.openxmlformats.org/officeDocument/2006/relationships/hyperlink" Target="https://www.breitbart.com/the-media/2015/08/08/illegal-alien-crime-accounts-for-over-30-of-murders-in-some-stat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vic.ca/ecs/ece/isot/assets/docs/ISOT_Fake_News_Dataset_ReadMe.pdf" TargetMode="External"/><Relationship Id="rId3" Type="http://schemas.openxmlformats.org/officeDocument/2006/relationships/hyperlink" Target="https://www.uvic.ca/ecs/ece/isot/datasets/fake-news/index.php?utm_medium=redirect&amp;utm_source=/engineering/ece/isot/datasets/fake-news/index.php&amp;utm_campaign=redirect-usage" TargetMode="External"/><Relationship Id="rId4" Type="http://schemas.openxmlformats.org/officeDocument/2006/relationships/hyperlink" Target="https://www.kaggle.com/datasets/clmentbisaillon/fake-and-real-news-dataset" TargetMode="External"/><Relationship Id="rId9" Type="http://schemas.openxmlformats.org/officeDocument/2006/relationships/hyperlink" Target="https://www.pewresearch.org/journalism/2019/06/05/americans-see-made-up-news-as-a-bigger-problem-than-other-key-issues-in-the-country/" TargetMode="External"/><Relationship Id="rId5" Type="http://schemas.openxmlformats.org/officeDocument/2006/relationships/hyperlink" Target="https://www.kaggle.com/datasets/mrisdal/fake-news" TargetMode="External"/><Relationship Id="rId6" Type="http://schemas.openxmlformats.org/officeDocument/2006/relationships/hyperlink" Target="https://www.kaggle.com/datasets/rmisra/news-category-dataset" TargetMode="External"/><Relationship Id="rId7" Type="http://schemas.openxmlformats.org/officeDocument/2006/relationships/hyperlink" Target="https://ieee-dataport.org/open-access/fnid-fake-news-inference-dataset" TargetMode="External"/><Relationship Id="rId8" Type="http://schemas.openxmlformats.org/officeDocument/2006/relationships/hyperlink" Target="https://www.forbes.com/sites/forbestechcouncil/2021/03/26/buzzword-or-real-threat-fake-news-is-more-dangerous-than-you-think/?sh=60c12f043a5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journalism/2019/06/05/americans-see-made-up-news-as-a-bigger-problem-than-other-key-issues-in-the-countr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rPr lang="en"/>
              <a:t>Good morning! We are team TEWA - The East-West </a:t>
            </a:r>
            <a:r>
              <a:rPr lang="en"/>
              <a:t>Alliance. I’m Leticia, *Nick Intro*, *Kevin intro*, *Molovi intro* and we’re solving the problem of identifying fake news in the media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ab33caf8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ab33caf8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rPr lang="en" sz="1150">
                <a:solidFill>
                  <a:srgbClr val="1D1C1D"/>
                </a:solidFill>
              </a:rPr>
              <a:t>Leticia</a:t>
            </a:r>
            <a:endParaRPr sz="1150">
              <a:solidFill>
                <a:srgbClr val="1D1C1D"/>
              </a:solidFill>
            </a:endParaRPr>
          </a:p>
          <a:p>
            <a:pPr indent="0" lvl="0" marL="0" rtl="0" algn="l">
              <a:spcBef>
                <a:spcPts val="0"/>
              </a:spcBef>
              <a:spcAft>
                <a:spcPts val="0"/>
              </a:spcAft>
              <a:buNone/>
            </a:pPr>
            <a:r>
              <a:rPr lang="en" sz="1150">
                <a:solidFill>
                  <a:srgbClr val="1D1C1D"/>
                </a:solidFill>
              </a:rPr>
              <a:t>The initial dataset used was a </a:t>
            </a:r>
            <a:r>
              <a:rPr lang="en" sz="1150">
                <a:solidFill>
                  <a:srgbClr val="1D1C1D"/>
                </a:solidFill>
              </a:rPr>
              <a:t>compilation</a:t>
            </a:r>
            <a:r>
              <a:rPr lang="en" sz="1150">
                <a:solidFill>
                  <a:srgbClr val="1D1C1D"/>
                </a:solidFill>
              </a:rPr>
              <a:t> of true and fake news from 2016-2019 and we found additional data from a wider </a:t>
            </a:r>
            <a:r>
              <a:rPr lang="en" sz="1150">
                <a:solidFill>
                  <a:srgbClr val="1D1C1D"/>
                </a:solidFill>
              </a:rPr>
              <a:t>date</a:t>
            </a:r>
            <a:r>
              <a:rPr lang="en" sz="1150">
                <a:solidFill>
                  <a:srgbClr val="1D1C1D"/>
                </a:solidFill>
              </a:rPr>
              <a:t> range of 2007-2020  to make a more robust model.</a:t>
            </a:r>
            <a:endParaRPr sz="1150">
              <a:solidFill>
                <a:srgbClr val="1D1C1D"/>
              </a:solidFill>
            </a:endParaRPr>
          </a:p>
          <a:p>
            <a:pPr indent="0" lvl="0" marL="0" rtl="0" algn="l">
              <a:spcBef>
                <a:spcPts val="0"/>
              </a:spcBef>
              <a:spcAft>
                <a:spcPts val="0"/>
              </a:spcAft>
              <a:buNone/>
            </a:pPr>
            <a:r>
              <a:rPr lang="en" sz="1150">
                <a:solidFill>
                  <a:srgbClr val="1D1C1D"/>
                </a:solidFill>
              </a:rPr>
              <a:t>The initial dataset columns were the title, text, subject, and data of the article and the final feature we used in our model was a column of clean text we developed after processing.</a:t>
            </a:r>
            <a:endParaRPr sz="1150">
              <a:solidFill>
                <a:srgbClr val="1D1C1D"/>
              </a:solidFill>
            </a:endParaRPr>
          </a:p>
          <a:p>
            <a:pPr indent="0" lvl="0" marL="0" rtl="0" algn="l">
              <a:spcBef>
                <a:spcPts val="0"/>
              </a:spcBef>
              <a:spcAft>
                <a:spcPts val="0"/>
              </a:spcAft>
              <a:buNone/>
            </a:pPr>
            <a:r>
              <a:rPr lang="en" sz="1150">
                <a:solidFill>
                  <a:srgbClr val="1D1C1D"/>
                </a:solidFill>
              </a:rPr>
              <a:t>Prior to cleaning our initial and additional data totaled 107K, and after cleaning, dropping nulls, and lemmatizing we had 77K rows of 52% fake news so our data was pretty balanced.</a:t>
            </a:r>
            <a:endParaRPr sz="1150">
              <a:solidFill>
                <a:srgbClr val="1D1C1D"/>
              </a:solidFill>
            </a:endParaRPr>
          </a:p>
          <a:p>
            <a:pPr indent="0" lvl="0" marL="0" rtl="0" algn="l">
              <a:spcBef>
                <a:spcPts val="0"/>
              </a:spcBef>
              <a:spcAft>
                <a:spcPts val="0"/>
              </a:spcAft>
              <a:buNone/>
            </a:pPr>
            <a:r>
              <a:rPr lang="en" sz="1150">
                <a:solidFill>
                  <a:srgbClr val="1D1C1D"/>
                </a:solidFill>
              </a:rPr>
              <a:t>Next, I’ll hand it over to Nick to go over our EDA and pattern recognition</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rPr lang="en" sz="1150">
                <a:solidFill>
                  <a:srgbClr val="1D1C1D"/>
                </a:solidFill>
              </a:rPr>
              <a:t>Politicalfact.com - finds fake news article and statements from a variety of web sources and debunks/verifies them</a:t>
            </a:r>
            <a:endParaRPr sz="1150">
              <a:solidFill>
                <a:srgbClr val="1D1C1D"/>
              </a:solidFill>
            </a:endParaRPr>
          </a:p>
          <a:p>
            <a:pPr indent="0" lvl="0" marL="0" rtl="0" algn="l">
              <a:spcBef>
                <a:spcPts val="0"/>
              </a:spcBef>
              <a:spcAft>
                <a:spcPts val="0"/>
              </a:spcAft>
              <a:buClr>
                <a:schemeClr val="dk1"/>
              </a:buClr>
              <a:buSzPts val="1100"/>
              <a:buFont typeface="Arial"/>
              <a:buNone/>
            </a:pPr>
            <a:r>
              <a:rPr lang="en" sz="1300">
                <a:solidFill>
                  <a:srgbClr val="FF0000"/>
                </a:solidFill>
                <a:latin typeface="Poppins Light"/>
                <a:ea typeface="Poppins Light"/>
                <a:cs typeface="Poppins Light"/>
                <a:sym typeface="Poppins Light"/>
              </a:rPr>
              <a:t>. fake news flagged by Politifact.com from 2016, truthful articles crawled from Reuters from 2016-2017 collected by Ahmed H, Traore I, Saad S</a:t>
            </a:r>
            <a:endParaRPr sz="1150">
              <a:solidFill>
                <a:srgbClr val="1D1C1D"/>
              </a:solidFill>
            </a:endParaRPr>
          </a:p>
          <a:p>
            <a:pPr indent="0" lvl="0" marL="0" rtl="0" algn="l">
              <a:spcBef>
                <a:spcPts val="0"/>
              </a:spcBef>
              <a:spcAft>
                <a:spcPts val="0"/>
              </a:spcAft>
              <a:buNone/>
            </a:pPr>
            <a:r>
              <a:t/>
            </a:r>
            <a:endParaRPr sz="1150">
              <a:solidFill>
                <a:srgbClr val="1D1C1D"/>
              </a:solidFill>
            </a:endParaRPr>
          </a:p>
          <a:p>
            <a:pPr indent="0" lvl="0" marL="0" rtl="0" algn="l">
              <a:spcBef>
                <a:spcPts val="0"/>
              </a:spcBef>
              <a:spcAft>
                <a:spcPts val="0"/>
              </a:spcAft>
              <a:buNone/>
            </a:pPr>
            <a:r>
              <a:t/>
            </a:r>
            <a:endParaRPr sz="1150">
              <a:solidFill>
                <a:srgbClr val="1D1C1D"/>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1a147802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21a147802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22d008e16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22d008e16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21a147802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21a147802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Initial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1a147802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1a14780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“A much higher amount of U.S. respondents believed that fake news also impacted general elections, and 70% were convinced fake news influenced the 2020 presidential election.”</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https://www.forbes.com/sites/forbestechcouncil/2021/03/26/buzzword-or-real-threat-fake-news-is-more-dangerous-than-you-think/?sh=60c12f043a5f</a:t>
            </a:r>
            <a:endParaRPr sz="135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1a147802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21a147802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9333a680e_0_1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e9333a680e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MOLOVI</a:t>
            </a:r>
            <a:endParaRPr>
              <a:solidFill>
                <a:schemeClr val="dk1"/>
              </a:solidFill>
              <a:latin typeface="Poppins ExtraBold"/>
              <a:ea typeface="Poppins ExtraBold"/>
              <a:cs typeface="Poppins ExtraBold"/>
              <a:sym typeface="Poppins ExtraBold"/>
            </a:endParaRPr>
          </a:p>
          <a:p>
            <a:pPr indent="0" lvl="0" marL="0" rtl="0" algn="l">
              <a:spcBef>
                <a:spcPts val="0"/>
              </a:spcBef>
              <a:spcAft>
                <a:spcPts val="0"/>
              </a:spcAft>
              <a:buNone/>
            </a:pPr>
            <a:r>
              <a:t/>
            </a:r>
            <a:endParaRPr>
              <a:solidFill>
                <a:schemeClr val="dk1"/>
              </a:solidFill>
              <a:latin typeface="Poppins ExtraBold"/>
              <a:ea typeface="Poppins ExtraBold"/>
              <a:cs typeface="Poppins ExtraBold"/>
              <a:sym typeface="Poppins ExtraBold"/>
            </a:endParaRPr>
          </a:p>
          <a:p>
            <a:pPr indent="0" lvl="0" marL="0" rtl="0" algn="l">
              <a:spcBef>
                <a:spcPts val="0"/>
              </a:spcBef>
              <a:spcAft>
                <a:spcPts val="0"/>
              </a:spcAft>
              <a:buNone/>
            </a:pPr>
            <a:r>
              <a:rPr lang="en">
                <a:solidFill>
                  <a:schemeClr val="dk1"/>
                </a:solidFill>
                <a:latin typeface="Poppins ExtraBold"/>
                <a:ea typeface="Poppins ExtraBold"/>
                <a:cs typeface="Poppins ExtraBold"/>
                <a:sym typeface="Poppins ExtraBold"/>
              </a:rPr>
              <a:t>Before we show you our models performance…</a:t>
            </a:r>
            <a:r>
              <a:rPr lang="en">
                <a:solidFill>
                  <a:schemeClr val="dk1"/>
                </a:solidFill>
              </a:rPr>
              <a:t>Lets showoff our app to you.</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test 2 or 3 news article in our app against a few different types of machine learning model!</a:t>
            </a:r>
            <a:endParaRPr>
              <a:solidFill>
                <a:schemeClr val="dk1"/>
              </a:solidFill>
              <a:latin typeface="Poppins ExtraBold"/>
              <a:ea typeface="Poppins ExtraBold"/>
              <a:cs typeface="Poppins ExtraBold"/>
              <a:sym typeface="Poppins ExtraBo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22d008e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22d008e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MOLOVI—----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streamlit is and why it’s useful</a:t>
            </a:r>
            <a:endParaRPr/>
          </a:p>
          <a:p>
            <a:pPr indent="0" lvl="0" marL="0" rtl="0" algn="l">
              <a:spcBef>
                <a:spcPts val="0"/>
              </a:spcBef>
              <a:spcAft>
                <a:spcPts val="0"/>
              </a:spcAft>
              <a:buNone/>
            </a:pPr>
            <a:r>
              <a:rPr lang="en"/>
              <a:t>Input fake and real test articles</a:t>
            </a:r>
            <a:endParaRPr/>
          </a:p>
          <a:p>
            <a:pPr indent="0" lvl="0" marL="0" rtl="0" algn="l">
              <a:spcBef>
                <a:spcPts val="0"/>
              </a:spcBef>
              <a:spcAft>
                <a:spcPts val="0"/>
              </a:spcAft>
              <a:buNone/>
            </a:pPr>
            <a:r>
              <a:rPr lang="en"/>
              <a:t>Poll first then run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Streamlit: </a:t>
            </a:r>
            <a:endParaRPr/>
          </a:p>
          <a:p>
            <a:pPr indent="0" lvl="0" marL="0" rtl="0" algn="l">
              <a:lnSpc>
                <a:spcPct val="95000"/>
              </a:lnSpc>
              <a:spcBef>
                <a:spcPts val="0"/>
              </a:spcBef>
              <a:spcAft>
                <a:spcPts val="0"/>
              </a:spcAft>
              <a:buClr>
                <a:schemeClr val="dk1"/>
              </a:buClr>
              <a:buSzPts val="1100"/>
              <a:buFont typeface="Arial"/>
              <a:buNone/>
            </a:pPr>
            <a:r>
              <a:rPr b="1" lang="en" sz="2300">
                <a:solidFill>
                  <a:schemeClr val="dk1"/>
                </a:solidFill>
              </a:rPr>
              <a:t>A faster way to build and share data apps</a:t>
            </a:r>
            <a:endParaRPr b="1" sz="2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Streamlit turns data scripts into shareable web apps in minutes.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Fake news:</a:t>
            </a:r>
            <a:endParaRPr/>
          </a:p>
          <a:p>
            <a:pPr indent="0" lvl="0" marL="0" rtl="0" algn="l">
              <a:spcBef>
                <a:spcPts val="0"/>
              </a:spcBef>
              <a:spcAft>
                <a:spcPts val="0"/>
              </a:spcAft>
              <a:buNone/>
            </a:pPr>
            <a:r>
              <a:rPr lang="en" u="sng">
                <a:solidFill>
                  <a:schemeClr val="hlink"/>
                </a:solidFill>
                <a:hlinkClick r:id="rId2"/>
              </a:rPr>
              <a:t>Mike Haridopolos says 'many states' are floundering under crushing deficit spending (tampabay.com)</a:t>
            </a:r>
            <a:endParaRPr/>
          </a:p>
          <a:p>
            <a:pPr indent="0" lvl="0" marL="0" rtl="0" algn="l">
              <a:spcBef>
                <a:spcPts val="0"/>
              </a:spcBef>
              <a:spcAft>
                <a:spcPts val="0"/>
              </a:spcAft>
              <a:buNone/>
            </a:pPr>
            <a:r>
              <a:rPr lang="en"/>
              <a:t>(</a:t>
            </a:r>
            <a:r>
              <a:rPr lang="en" sz="1150">
                <a:solidFill>
                  <a:srgbClr val="1D1C1D"/>
                </a:solidFill>
                <a:highlight>
                  <a:srgbClr val="FFFFFF"/>
                </a:highlight>
              </a:rPr>
              <a:t>REMINDERR THIS ARTICLE YOU SENT 2/6 OF THE ML MODELS CAPTURED IT RIGHT WHICH WAS SVC AND DT</a:t>
            </a:r>
            <a:endParaRPr sz="1150">
              <a:solidFill>
                <a:srgbClr val="1D1C1D"/>
              </a:solidFill>
              <a:highlight>
                <a:srgbClr val="FFFFFF"/>
              </a:highlight>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lnSpc>
                <a:spcPct val="90000"/>
              </a:lnSpc>
              <a:spcBef>
                <a:spcPts val="0"/>
              </a:spcBef>
              <a:spcAft>
                <a:spcPts val="0"/>
              </a:spcAft>
              <a:buClr>
                <a:schemeClr val="dk1"/>
              </a:buClr>
              <a:buSzPts val="1100"/>
              <a:buFont typeface="Arial"/>
              <a:buNone/>
            </a:pPr>
            <a:r>
              <a:rPr b="1" lang="en" sz="1600">
                <a:solidFill>
                  <a:srgbClr val="111111"/>
                </a:solidFill>
                <a:highlight>
                  <a:srgbClr val="FFFFFF"/>
                </a:highlight>
              </a:rPr>
              <a:t>Illegal Alien Crime Accounts for over 30% of Murders in Many States</a:t>
            </a:r>
            <a:endParaRPr b="1" sz="1600">
              <a:solidFill>
                <a:srgbClr val="111111"/>
              </a:solidFill>
              <a:highlight>
                <a:srgbClr val="FFFFFF"/>
              </a:highlight>
            </a:endParaRPr>
          </a:p>
          <a:p>
            <a:pPr indent="0" lvl="0" marL="0" rtl="0" algn="l">
              <a:lnSpc>
                <a:spcPct val="130000"/>
              </a:lnSpc>
              <a:spcBef>
                <a:spcPts val="800"/>
              </a:spcBef>
              <a:spcAft>
                <a:spcPts val="0"/>
              </a:spcAft>
              <a:buClr>
                <a:schemeClr val="dk1"/>
              </a:buClr>
              <a:buSzPts val="1100"/>
              <a:buFont typeface="Arial"/>
              <a:buNone/>
            </a:pPr>
            <a:r>
              <a:rPr lang="en" sz="1250">
                <a:solidFill>
                  <a:srgbClr val="111111"/>
                </a:solidFill>
                <a:highlight>
                  <a:srgbClr val="FFFFFF"/>
                </a:highlight>
                <a:latin typeface="Georgia"/>
                <a:ea typeface="Georgia"/>
                <a:cs typeface="Georgia"/>
                <a:sym typeface="Georgia"/>
              </a:rPr>
              <a:t>Republican presidential candidate Donald Trump deserves credit for forcing all 17 Republican candidates to talk about the social costs of illegal immigration, but it is not “Trump’s issue.” We will be making a fatal mistake if we let the media discuss it that way.</a:t>
            </a:r>
            <a:endParaRPr sz="1250">
              <a:solidFill>
                <a:srgbClr val="111111"/>
              </a:solidFill>
              <a:highlight>
                <a:srgbClr val="FFFFFF"/>
              </a:highlight>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As Ann Coulter has pointed out, this is the most critical issue of the 2016 race because this is the issue that will define whether or not there will even be an American nation recognizable as the “home of the free and land of the brave.”</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But illegal immigration is not “Ann Coulter’s issue” any more than it is “Tom Tancredo’s issue.” It is America’s issue — not only because it will define America in the 21</a:t>
            </a:r>
            <a:r>
              <a:rPr lang="en" sz="500">
                <a:solidFill>
                  <a:srgbClr val="111111"/>
                </a:solidFill>
                <a:highlight>
                  <a:srgbClr val="FFFFFF"/>
                </a:highlight>
                <a:latin typeface="Georgia"/>
                <a:ea typeface="Georgia"/>
                <a:cs typeface="Georgia"/>
                <a:sym typeface="Georgia"/>
              </a:rPr>
              <a:t>st</a:t>
            </a:r>
            <a:r>
              <a:rPr lang="en" sz="800">
                <a:solidFill>
                  <a:srgbClr val="111111"/>
                </a:solidFill>
                <a:highlight>
                  <a:srgbClr val="FFFFFF"/>
                </a:highlight>
                <a:latin typeface="Georgia"/>
                <a:ea typeface="Georgia"/>
                <a:cs typeface="Georgia"/>
                <a:sym typeface="Georgia"/>
              </a:rPr>
              <a:t> Century but because it also defines American elections and who will be voting in elections in 2020 and beyond. It also illuminates the power of the mainstream media to keep issues off the national stage.</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Think of illegal immigration this way: If the liberal media can keep illegal alien crime out of the “kitchen table debate,” they can keep any issue out of the debate. And they will if they can get away with it. For those reasons, illegal immigration is much more than an issue of public policy; it is the poster child for media malpractice.</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The media’s attempt to suppress public awareness over illegal alien crime and the effects of illegal immigration on American workers’ jobs and wages is nothing less than censorship on a massive scale. We need to start talking about it in those terms and hold the media accountable for the lack of ethical standards.</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The mainstream media – including, sadly, major segments of the presumably conservative media, like the </a:t>
            </a:r>
            <a:r>
              <a:rPr i="1" lang="en" sz="800">
                <a:solidFill>
                  <a:srgbClr val="111111"/>
                </a:solidFill>
                <a:highlight>
                  <a:srgbClr val="FFFFFF"/>
                </a:highlight>
                <a:latin typeface="Georgia"/>
                <a:ea typeface="Georgia"/>
                <a:cs typeface="Georgia"/>
                <a:sym typeface="Georgia"/>
              </a:rPr>
              <a:t>Wall Street Journal</a:t>
            </a:r>
            <a:r>
              <a:rPr lang="en" sz="800">
                <a:solidFill>
                  <a:srgbClr val="111111"/>
                </a:solidFill>
                <a:highlight>
                  <a:srgbClr val="FFFFFF"/>
                </a:highlight>
                <a:latin typeface="Georgia"/>
                <a:ea typeface="Georgia"/>
                <a:cs typeface="Georgia"/>
                <a:sym typeface="Georgia"/>
              </a:rPr>
              <a:t> — are working overtime to keep the American public and the American voters in the dark on the scope of illegal alien crime. The murder of Kate Steinle in San Francisco exposed only the tip of a massive iceberg, and the media establishment is desperate to avoid dealing with the iceberg underneath.</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Let’s look at a few numbers</a:t>
            </a:r>
            <a:r>
              <a:rPr i="1" lang="en" sz="800">
                <a:solidFill>
                  <a:srgbClr val="111111"/>
                </a:solidFill>
                <a:highlight>
                  <a:srgbClr val="FFFFFF"/>
                </a:highlight>
                <a:latin typeface="Georgia"/>
                <a:ea typeface="Georgia"/>
                <a:cs typeface="Georgia"/>
                <a:sym typeface="Georgia"/>
              </a:rPr>
              <a:t>. </a:t>
            </a:r>
            <a:r>
              <a:rPr lang="en" sz="800">
                <a:solidFill>
                  <a:srgbClr val="111111"/>
                </a:solidFill>
                <a:highlight>
                  <a:srgbClr val="FFFFFF"/>
                </a:highlight>
                <a:latin typeface="Georgia"/>
                <a:ea typeface="Georgia"/>
                <a:cs typeface="Georgia"/>
                <a:sym typeface="Georgia"/>
              </a:rPr>
              <a:t>You haven’t seen them in the </a:t>
            </a:r>
            <a:r>
              <a:rPr i="1" lang="en" sz="800">
                <a:solidFill>
                  <a:srgbClr val="111111"/>
                </a:solidFill>
                <a:highlight>
                  <a:srgbClr val="FFFFFF"/>
                </a:highlight>
                <a:latin typeface="Georgia"/>
                <a:ea typeface="Georgia"/>
                <a:cs typeface="Georgia"/>
                <a:sym typeface="Georgia"/>
              </a:rPr>
              <a:t>New York Times</a:t>
            </a:r>
            <a:r>
              <a:rPr lang="en" sz="800">
                <a:solidFill>
                  <a:srgbClr val="111111"/>
                </a:solidFill>
                <a:highlight>
                  <a:srgbClr val="FFFFFF"/>
                </a:highlight>
                <a:latin typeface="Georgia"/>
                <a:ea typeface="Georgia"/>
                <a:cs typeface="Georgia"/>
                <a:sym typeface="Georgia"/>
              </a:rPr>
              <a:t>,</a:t>
            </a:r>
            <a:r>
              <a:rPr i="1" lang="en" sz="800">
                <a:solidFill>
                  <a:srgbClr val="111111"/>
                </a:solidFill>
                <a:highlight>
                  <a:srgbClr val="FFFFFF"/>
                </a:highlight>
                <a:latin typeface="Georgia"/>
                <a:ea typeface="Georgia"/>
                <a:cs typeface="Georgia"/>
                <a:sym typeface="Georgia"/>
              </a:rPr>
              <a:t> Atlanta Constitution</a:t>
            </a:r>
            <a:r>
              <a:rPr lang="en" sz="800">
                <a:solidFill>
                  <a:srgbClr val="111111"/>
                </a:solidFill>
                <a:highlight>
                  <a:srgbClr val="FFFFFF"/>
                </a:highlight>
                <a:latin typeface="Georgia"/>
                <a:ea typeface="Georgia"/>
                <a:cs typeface="Georgia"/>
                <a:sym typeface="Georgia"/>
              </a:rPr>
              <a:t>, or the </a:t>
            </a:r>
            <a:r>
              <a:rPr i="1" lang="en" sz="800">
                <a:solidFill>
                  <a:srgbClr val="111111"/>
                </a:solidFill>
                <a:highlight>
                  <a:srgbClr val="FFFFFF"/>
                </a:highlight>
                <a:latin typeface="Georgia"/>
                <a:ea typeface="Georgia"/>
                <a:cs typeface="Georgia"/>
                <a:sym typeface="Georgia"/>
              </a:rPr>
              <a:t>Miami Herald</a:t>
            </a:r>
            <a:r>
              <a:rPr lang="en" sz="800">
                <a:solidFill>
                  <a:srgbClr val="111111"/>
                </a:solidFill>
                <a:highlight>
                  <a:srgbClr val="FFFFFF"/>
                </a:highlight>
                <a:latin typeface="Georgia"/>
                <a:ea typeface="Georgia"/>
                <a:cs typeface="Georgia"/>
                <a:sym typeface="Georgia"/>
              </a:rPr>
              <a:t>, nor have they been featured on </a:t>
            </a:r>
            <a:r>
              <a:rPr i="1" lang="en" sz="800">
                <a:solidFill>
                  <a:srgbClr val="111111"/>
                </a:solidFill>
                <a:highlight>
                  <a:srgbClr val="FFFFFF"/>
                </a:highlight>
                <a:latin typeface="Georgia"/>
                <a:ea typeface="Georgia"/>
                <a:cs typeface="Georgia"/>
                <a:sym typeface="Georgia"/>
              </a:rPr>
              <a:t>NBC Nightly</a:t>
            </a:r>
            <a:r>
              <a:rPr lang="en" sz="800">
                <a:solidFill>
                  <a:srgbClr val="111111"/>
                </a:solidFill>
                <a:highlight>
                  <a:srgbClr val="FFFFFF"/>
                </a:highlight>
                <a:latin typeface="Georgia"/>
                <a:ea typeface="Georgia"/>
                <a:cs typeface="Georgia"/>
                <a:sym typeface="Georgia"/>
              </a:rPr>
              <a:t> news or CNN. So, the average American is blissfully unaware of them.</a:t>
            </a:r>
            <a:endParaRPr sz="800">
              <a:solidFill>
                <a:srgbClr val="111111"/>
              </a:solidFill>
              <a:highlight>
                <a:srgbClr val="FFFFFF"/>
              </a:highlight>
              <a:latin typeface="Georgia"/>
              <a:ea typeface="Georgia"/>
              <a:cs typeface="Georgia"/>
              <a:sym typeface="Georgia"/>
            </a:endParaRPr>
          </a:p>
          <a:p>
            <a:pPr indent="-279400" lvl="0" marL="914400" rtl="0" algn="l">
              <a:lnSpc>
                <a:spcPct val="115000"/>
              </a:lnSpc>
              <a:spcBef>
                <a:spcPts val="900"/>
              </a:spcBef>
              <a:spcAft>
                <a:spcPts val="0"/>
              </a:spcAft>
              <a:buClr>
                <a:srgbClr val="111111"/>
              </a:buClr>
              <a:buSzPts val="800"/>
              <a:buFont typeface="Georgia"/>
              <a:buChar char="●"/>
            </a:pPr>
            <a:r>
              <a:rPr lang="en" sz="800">
                <a:solidFill>
                  <a:srgbClr val="111111"/>
                </a:solidFill>
                <a:highlight>
                  <a:srgbClr val="FFFFFF"/>
                </a:highlight>
                <a:latin typeface="Georgia"/>
                <a:ea typeface="Georgia"/>
                <a:cs typeface="Georgia"/>
                <a:sym typeface="Georgia"/>
              </a:rPr>
              <a:t>Between 2008 and 2014, 40% of all murder convictions in Florida were criminal aliens. In New York it was 34% and Arizona 17.8%.</a:t>
            </a:r>
            <a:endParaRPr sz="800">
              <a:solidFill>
                <a:srgbClr val="111111"/>
              </a:solidFill>
              <a:highlight>
                <a:srgbClr val="FFFFFF"/>
              </a:highlight>
              <a:latin typeface="Georgia"/>
              <a:ea typeface="Georgia"/>
              <a:cs typeface="Georgia"/>
              <a:sym typeface="Georgia"/>
            </a:endParaRPr>
          </a:p>
          <a:p>
            <a:pPr indent="-279400" lvl="0" marL="914400" rtl="0" algn="l">
              <a:lnSpc>
                <a:spcPct val="115000"/>
              </a:lnSpc>
              <a:spcBef>
                <a:spcPts val="0"/>
              </a:spcBef>
              <a:spcAft>
                <a:spcPts val="0"/>
              </a:spcAft>
              <a:buClr>
                <a:srgbClr val="111111"/>
              </a:buClr>
              <a:buSzPts val="800"/>
              <a:buFont typeface="Georgia"/>
              <a:buChar char="●"/>
            </a:pPr>
            <a:r>
              <a:rPr lang="en" sz="800">
                <a:solidFill>
                  <a:srgbClr val="111111"/>
                </a:solidFill>
                <a:highlight>
                  <a:srgbClr val="FFFFFF"/>
                </a:highlight>
                <a:latin typeface="Georgia"/>
                <a:ea typeface="Georgia"/>
                <a:cs typeface="Georgia"/>
                <a:sym typeface="Georgia"/>
              </a:rPr>
              <a:t>During those years, criminal aliens accounted for 38% of all murder convictions in the five states of California, Texas, Arizona, Florida and New York, while illegal aliens constitute only 5.6% of the total population in those states.</a:t>
            </a:r>
            <a:endParaRPr sz="800">
              <a:solidFill>
                <a:srgbClr val="111111"/>
              </a:solidFill>
              <a:highlight>
                <a:srgbClr val="FFFFFF"/>
              </a:highlight>
              <a:latin typeface="Georgia"/>
              <a:ea typeface="Georgia"/>
              <a:cs typeface="Georgia"/>
              <a:sym typeface="Georgia"/>
            </a:endParaRPr>
          </a:p>
          <a:p>
            <a:pPr indent="-279400" lvl="0" marL="914400" rtl="0" algn="l">
              <a:lnSpc>
                <a:spcPct val="115000"/>
              </a:lnSpc>
              <a:spcBef>
                <a:spcPts val="0"/>
              </a:spcBef>
              <a:spcAft>
                <a:spcPts val="0"/>
              </a:spcAft>
              <a:buClr>
                <a:srgbClr val="111111"/>
              </a:buClr>
              <a:buSzPts val="800"/>
              <a:buFont typeface="Georgia"/>
              <a:buChar char="●"/>
            </a:pPr>
            <a:r>
              <a:rPr lang="en" sz="800">
                <a:solidFill>
                  <a:srgbClr val="111111"/>
                </a:solidFill>
                <a:highlight>
                  <a:srgbClr val="FFFFFF"/>
                </a:highlight>
                <a:latin typeface="Georgia"/>
                <a:ea typeface="Georgia"/>
                <a:cs typeface="Georgia"/>
                <a:sym typeface="Georgia"/>
              </a:rPr>
              <a:t>That 38% represents 7,085 murders out of the total of 18,643.</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3600"/>
              </a:spcBef>
              <a:spcAft>
                <a:spcPts val="0"/>
              </a:spcAft>
              <a:buNone/>
            </a:pPr>
            <a:r>
              <a:rPr lang="en" sz="800">
                <a:solidFill>
                  <a:srgbClr val="111111"/>
                </a:solidFill>
                <a:highlight>
                  <a:srgbClr val="FFFFFF"/>
                </a:highlight>
                <a:latin typeface="Georgia"/>
                <a:ea typeface="Georgia"/>
                <a:cs typeface="Georgia"/>
                <a:sym typeface="Georgia"/>
              </a:rPr>
              <a:t>That 5.6% figure for the average illegal alien population in those five states comes from US Census estimates. We know the real number is double that official estimate. Yet, even if it is 11%, it is still shameful that the percentage of murders by criminal aliens is more than triple the illegal population in those states.</a:t>
            </a:r>
            <a:endParaRPr sz="800">
              <a:solidFill>
                <a:srgbClr val="111111"/>
              </a:solidFill>
              <a:highlight>
                <a:srgbClr val="FFFFFF"/>
              </a:highlight>
              <a:latin typeface="Georgia"/>
              <a:ea typeface="Georgia"/>
              <a:cs typeface="Georgia"/>
              <a:sym typeface="Georgia"/>
            </a:endParaRPr>
          </a:p>
          <a:p>
            <a:pPr indent="0" lvl="0" marL="0" rtl="0" algn="l">
              <a:lnSpc>
                <a:spcPct val="115000"/>
              </a:lnSpc>
              <a:spcBef>
                <a:spcPts val="900"/>
              </a:spcBef>
              <a:spcAft>
                <a:spcPts val="0"/>
              </a:spcAft>
              <a:buClr>
                <a:schemeClr val="dk1"/>
              </a:buClr>
              <a:buSzPts val="1100"/>
              <a:buFont typeface="Arial"/>
              <a:buNone/>
            </a:pPr>
            <a:r>
              <a:rPr lang="en" sz="800">
                <a:solidFill>
                  <a:srgbClr val="111111"/>
                </a:solidFill>
                <a:highlight>
                  <a:srgbClr val="FFFFFF"/>
                </a:highlight>
                <a:latin typeface="Georgia"/>
                <a:ea typeface="Georgia"/>
                <a:cs typeface="Georgia"/>
                <a:sym typeface="Georgia"/>
              </a:rPr>
              <a:t>Those astounding numbers were compiled by the Government Accountability Office (GAO) using official Department of Justice data on criminal aliens in the nation’s correctional system. The numbers were the basis for a presentation at a recent New Hampshire conference sponsored by the highly respected Center for Security Policy. You can view the full presentation here:</a:t>
            </a:r>
            <a:endParaRPr sz="800">
              <a:solidFill>
                <a:srgbClr val="111111"/>
              </a:solidFill>
              <a:highlight>
                <a:srgbClr val="FFFFFF"/>
              </a:highlight>
              <a:latin typeface="Georgia"/>
              <a:ea typeface="Georgia"/>
              <a:cs typeface="Georgia"/>
              <a:sym typeface="Georgia"/>
            </a:endParaRPr>
          </a:p>
          <a:p>
            <a:pPr indent="0" lvl="0" marL="0" rtl="0" algn="l">
              <a:spcBef>
                <a:spcPts val="900"/>
              </a:spcBef>
              <a:spcAft>
                <a:spcPts val="0"/>
              </a:spcAft>
              <a:buNone/>
            </a:pPr>
            <a:r>
              <a:t/>
            </a:r>
            <a:endParaRPr sz="7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Fake News Also:</a:t>
            </a:r>
            <a:endParaRPr/>
          </a:p>
          <a:p>
            <a:pPr indent="0" lvl="0" marL="0" rtl="0" algn="l">
              <a:spcBef>
                <a:spcPts val="0"/>
              </a:spcBef>
              <a:spcAft>
                <a:spcPts val="0"/>
              </a:spcAft>
              <a:buNone/>
            </a:pPr>
            <a:r>
              <a:rPr lang="en" sz="1150">
                <a:solidFill>
                  <a:schemeClr val="hlink"/>
                </a:solidFill>
                <a:highlight>
                  <a:srgbClr val="F8F8F8"/>
                </a:highlight>
                <a:uFill>
                  <a:noFill/>
                </a:uFill>
                <a:hlinkClick r:id="rId3"/>
              </a:rPr>
              <a:t>https://www.breitbart.com/the-media/2015/08/08/illegal-alien-crime-accounts-for-over-30-of-murders-in-some-states/</a:t>
            </a:r>
            <a:endParaRPr/>
          </a:p>
          <a:p>
            <a:pPr indent="0" lvl="0" marL="0" rtl="0" algn="l">
              <a:spcBef>
                <a:spcPts val="0"/>
              </a:spcBef>
              <a:spcAft>
                <a:spcPts val="0"/>
              </a:spcAft>
              <a:buNone/>
            </a:pPr>
            <a:r>
              <a:rPr lang="en" sz="1150">
                <a:solidFill>
                  <a:srgbClr val="1D1C1D"/>
                </a:solidFill>
                <a:highlight>
                  <a:srgbClr val="FFFFFF"/>
                </a:highlight>
              </a:rPr>
              <a:t>only KNN got it wrong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rgbClr val="333333"/>
                </a:solidFill>
                <a:highlight>
                  <a:srgbClr val="FFFFFF"/>
                </a:highlight>
                <a:latin typeface="Roboto"/>
                <a:ea typeface="Roboto"/>
                <a:cs typeface="Roboto"/>
                <a:sym typeface="Roboto"/>
              </a:rPr>
              <a:t>Mike Haridopolos says 'many states' are floundering under crushing deficit spending</a:t>
            </a:r>
            <a:endParaRPr b="1" sz="1200">
              <a:solidFill>
                <a:srgbClr val="333333"/>
              </a:solidFill>
              <a:highlight>
                <a:srgbClr val="FFFFFF"/>
              </a:highlight>
              <a:latin typeface="Roboto"/>
              <a:ea typeface="Roboto"/>
              <a:cs typeface="Roboto"/>
              <a:sym typeface="Roboto"/>
            </a:endParaRPr>
          </a:p>
          <a:p>
            <a:pPr indent="0" lvl="0" marL="0" rtl="0" algn="l">
              <a:lnSpc>
                <a:spcPct val="100000"/>
              </a:lnSpc>
              <a:spcBef>
                <a:spcPts val="2900"/>
              </a:spcBef>
              <a:spcAft>
                <a:spcPts val="0"/>
              </a:spcAft>
              <a:buClr>
                <a:schemeClr val="dk1"/>
              </a:buClr>
              <a:buSzPts val="1100"/>
              <a:buFont typeface="Arial"/>
              <a:buNone/>
            </a:pPr>
            <a:r>
              <a:rPr lang="en" sz="850">
                <a:solidFill>
                  <a:srgbClr val="333333"/>
                </a:solidFill>
                <a:highlight>
                  <a:srgbClr val="FFFFFF"/>
                </a:highlight>
                <a:latin typeface="Georgia"/>
                <a:ea typeface="Georgia"/>
                <a:cs typeface="Georgia"/>
                <a:sym typeface="Georgia"/>
              </a:rPr>
              <a:t>After some bumps and squabbling, Florida Senate President Mike Haridopolos and House Speaker Dean Cannon emerged from secret budget negotiations on April 26, 2011, to announce that they had reached the framework of a budget agreement.</a:t>
            </a:r>
            <a:endParaRPr sz="850">
              <a:solidFill>
                <a:srgbClr val="333333"/>
              </a:solidFill>
              <a:highlight>
                <a:srgbClr val="FFFFFF"/>
              </a:highlight>
              <a:latin typeface="Georgia"/>
              <a:ea typeface="Georgia"/>
              <a:cs typeface="Georgia"/>
              <a:sym typeface="Georgia"/>
            </a:endParaRPr>
          </a:p>
          <a:p>
            <a:pPr indent="0" lvl="0" marL="0" rtl="0" algn="l">
              <a:lnSpc>
                <a:spcPct val="100000"/>
              </a:lnSpc>
              <a:spcBef>
                <a:spcPts val="2900"/>
              </a:spcBef>
              <a:spcAft>
                <a:spcPts val="0"/>
              </a:spcAft>
              <a:buNone/>
            </a:pPr>
            <a:r>
              <a:rPr lang="en" sz="850">
                <a:solidFill>
                  <a:srgbClr val="333333"/>
                </a:solidFill>
                <a:highlight>
                  <a:srgbClr val="FFFFFF"/>
                </a:highlight>
                <a:latin typeface="Georgia"/>
                <a:ea typeface="Georgia"/>
                <a:cs typeface="Georgia"/>
                <a:sym typeface="Georgia"/>
              </a:rPr>
              <a:t>The framework is just that -- the amounts of general revenue funding allocated to each budget area. The Senate and House must still agree on how, exactly, to spend that money. </a:t>
            </a:r>
            <a:endParaRPr sz="850">
              <a:solidFill>
                <a:srgbClr val="333333"/>
              </a:solidFill>
              <a:highlight>
                <a:srgbClr val="FFFFFF"/>
              </a:highlight>
              <a:latin typeface="Georgia"/>
              <a:ea typeface="Georgia"/>
              <a:cs typeface="Georgia"/>
              <a:sym typeface="Georgia"/>
            </a:endParaRPr>
          </a:p>
          <a:p>
            <a:pPr indent="0" lvl="0" marL="0" rtl="0" algn="l">
              <a:lnSpc>
                <a:spcPct val="100000"/>
              </a:lnSpc>
              <a:spcBef>
                <a:spcPts val="2900"/>
              </a:spcBef>
              <a:spcAft>
                <a:spcPts val="0"/>
              </a:spcAft>
              <a:buClr>
                <a:schemeClr val="dk1"/>
              </a:buClr>
              <a:buSzPts val="1100"/>
              <a:buFont typeface="Arial"/>
              <a:buNone/>
            </a:pPr>
            <a:r>
              <a:rPr lang="en" sz="850">
                <a:solidFill>
                  <a:srgbClr val="333333"/>
                </a:solidFill>
                <a:highlight>
                  <a:srgbClr val="FFFFFF"/>
                </a:highlight>
                <a:latin typeface="Georgia"/>
                <a:ea typeface="Georgia"/>
                <a:cs typeface="Georgia"/>
                <a:sym typeface="Georgia"/>
              </a:rPr>
              <a:t>Still, it was cause for celebration for both Haridopolos and Cannon, who issued a joint press release.</a:t>
            </a:r>
            <a:endParaRPr sz="850">
              <a:solidFill>
                <a:srgbClr val="333333"/>
              </a:solidFill>
              <a:highlight>
                <a:srgbClr val="FFFFFF"/>
              </a:highlight>
              <a:latin typeface="Georgia"/>
              <a:ea typeface="Georgia"/>
              <a:cs typeface="Georgia"/>
              <a:sym typeface="Georgia"/>
            </a:endParaRPr>
          </a:p>
          <a:p>
            <a:pPr indent="0" lvl="0" marL="0" rtl="0" algn="l">
              <a:lnSpc>
                <a:spcPct val="100000"/>
              </a:lnSpc>
              <a:spcBef>
                <a:spcPts val="2900"/>
              </a:spcBef>
              <a:spcAft>
                <a:spcPts val="0"/>
              </a:spcAft>
              <a:buClr>
                <a:schemeClr val="dk1"/>
              </a:buClr>
              <a:buSzPts val="1100"/>
              <a:buFont typeface="Arial"/>
              <a:buNone/>
            </a:pPr>
            <a:r>
              <a:rPr lang="en" sz="850">
                <a:solidFill>
                  <a:srgbClr val="333333"/>
                </a:solidFill>
                <a:highlight>
                  <a:srgbClr val="FFFFFF"/>
                </a:highlight>
                <a:latin typeface="Georgia"/>
                <a:ea typeface="Georgia"/>
                <a:cs typeface="Georgia"/>
                <a:sym typeface="Georgia"/>
              </a:rPr>
              <a:t>Said Haridopolos: "While many states and the federal government are floundering under crushing deficit spending, we kept our promise that we would not raise taxes or fees during these difficult economic times. For months, I've heard over and over again that we would never be able to get this done. Working as a team, the House and Senate reached these budget allocations on behalf of all Floridians."</a:t>
            </a:r>
            <a:endParaRPr sz="850">
              <a:solidFill>
                <a:srgbClr val="333333"/>
              </a:solidFill>
              <a:highlight>
                <a:srgbClr val="FFFFFF"/>
              </a:highlight>
              <a:latin typeface="Georgia"/>
              <a:ea typeface="Georgia"/>
              <a:cs typeface="Georgia"/>
              <a:sym typeface="Georgia"/>
            </a:endParaRPr>
          </a:p>
          <a:p>
            <a:pPr indent="0" lvl="0" marL="0" rtl="0" algn="l">
              <a:lnSpc>
                <a:spcPct val="100000"/>
              </a:lnSpc>
              <a:spcBef>
                <a:spcPts val="2900"/>
              </a:spcBef>
              <a:spcAft>
                <a:spcPts val="0"/>
              </a:spcAft>
              <a:buClr>
                <a:schemeClr val="dk1"/>
              </a:buClr>
              <a:buSzPts val="1100"/>
              <a:buFont typeface="Arial"/>
              <a:buNone/>
            </a:pPr>
            <a:r>
              <a:rPr lang="en" sz="850">
                <a:solidFill>
                  <a:srgbClr val="333333"/>
                </a:solidFill>
                <a:highlight>
                  <a:srgbClr val="FFFFFF"/>
                </a:highlight>
                <a:latin typeface="Georgia"/>
                <a:ea typeface="Georgia"/>
                <a:cs typeface="Georgia"/>
                <a:sym typeface="Georgia"/>
              </a:rPr>
              <a:t>PolitiFact Florida wondered if "many states ...floundering under crushing deficit spending?"</a:t>
            </a:r>
            <a:endParaRPr sz="850">
              <a:solidFill>
                <a:srgbClr val="333333"/>
              </a:solidFill>
              <a:highlight>
                <a:srgbClr val="FFFFFF"/>
              </a:highlight>
              <a:latin typeface="Georgia"/>
              <a:ea typeface="Georgia"/>
              <a:cs typeface="Georgia"/>
              <a:sym typeface="Georgia"/>
            </a:endParaRPr>
          </a:p>
          <a:p>
            <a:pPr indent="0" lvl="0" marL="0" rtl="0" algn="l">
              <a:lnSpc>
                <a:spcPct val="100000"/>
              </a:lnSpc>
              <a:spcBef>
                <a:spcPts val="2900"/>
              </a:spcBef>
              <a:spcAft>
                <a:spcPts val="0"/>
              </a:spcAft>
              <a:buClr>
                <a:schemeClr val="dk1"/>
              </a:buClr>
              <a:buSzPts val="1100"/>
              <a:buFont typeface="Arial"/>
              <a:buNone/>
            </a:pPr>
            <a:r>
              <a:t/>
            </a:r>
            <a:endParaRPr sz="850">
              <a:solidFill>
                <a:srgbClr val="333333"/>
              </a:solidFill>
              <a:highlight>
                <a:srgbClr val="FFFFFF"/>
              </a:highlight>
              <a:latin typeface="Georgia"/>
              <a:ea typeface="Georgia"/>
              <a:cs typeface="Georgia"/>
              <a:sym typeface="Georgia"/>
            </a:endParaRPr>
          </a:p>
          <a:p>
            <a:pPr indent="0" lvl="0" marL="0" rtl="0" algn="l">
              <a:spcBef>
                <a:spcPts val="29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23d2c4fd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23d2c4fd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 is our best model and why?</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47de3b8b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247de3b8b1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3d2c4fd2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3d2c4fd2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rPr lang="en"/>
              <a:t>A brief overview of what you will hear today: we will define what is fake news, the problem we’re trying to solve, and our ultimate goals. We’ll </a:t>
            </a:r>
            <a:r>
              <a:rPr lang="en"/>
              <a:t>next step into some visualizations and identifying patterns in the fake dataset we found then move on to modeling, our application, and our final results. So let’s get started!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440466d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2440466d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MOLOVI-----</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What is our best model and why?  SVM () support </a:t>
            </a:r>
            <a:r>
              <a:rPr lang="en"/>
              <a:t>vector</a:t>
            </a:r>
            <a:r>
              <a:rPr lang="en"/>
              <a:t> classifier  because it had the best sensitivity which we wanted to maximize for!!!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are maximizing sensitivity (or recall) or in other words trying to reduce the amount of FALSE NEGATIVES our model gets!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 to correctly classify false news more often then true news!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What we are looking at here:</a:t>
            </a:r>
            <a:endParaRPr/>
          </a:p>
          <a:p>
            <a:pPr indent="0" lvl="0" marL="0" rtl="0" algn="l">
              <a:lnSpc>
                <a:spcPct val="115000"/>
              </a:lnSpc>
              <a:spcBef>
                <a:spcPts val="0"/>
              </a:spcBef>
              <a:spcAft>
                <a:spcPts val="0"/>
              </a:spcAft>
              <a:buNone/>
            </a:pPr>
            <a:r>
              <a:rPr lang="en"/>
              <a:t>                                                   True Negative |  False Positive</a:t>
            </a:r>
            <a:endParaRPr/>
          </a:p>
          <a:p>
            <a:pPr indent="0" lvl="0" marL="0" rtl="0" algn="l">
              <a:lnSpc>
                <a:spcPct val="115000"/>
              </a:lnSpc>
              <a:spcBef>
                <a:spcPts val="0"/>
              </a:spcBef>
              <a:spcAft>
                <a:spcPts val="0"/>
              </a:spcAft>
              <a:buNone/>
            </a:pPr>
            <a:r>
              <a:rPr lang="en"/>
              <a:t>				  ----------------------------------------</a:t>
            </a:r>
            <a:endParaRPr/>
          </a:p>
          <a:p>
            <a:pPr indent="457200" lvl="0" marL="1371600" rtl="0" algn="l">
              <a:lnSpc>
                <a:spcPct val="115000"/>
              </a:lnSpc>
              <a:spcBef>
                <a:spcPts val="0"/>
              </a:spcBef>
              <a:spcAft>
                <a:spcPts val="0"/>
              </a:spcAft>
              <a:buNone/>
            </a:pPr>
            <a:r>
              <a:rPr lang="en"/>
              <a:t>  False Negative | True Positive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ab33caf8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dab33caf8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dab33caf8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dab33caf8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1400">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23d2c4fd2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23d2c4fd2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model constantly – Get funding to use the NEWS API which cost to pull more then 100 data everyday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22d008e16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22d008e16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time - make app more user friendly with one final chosen model so they can test news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Rec2:</a:t>
            </a:r>
            <a:endParaRPr/>
          </a:p>
          <a:p>
            <a:pPr indent="0" lvl="0" marL="0" rtl="0" algn="l">
              <a:spcBef>
                <a:spcPts val="0"/>
              </a:spcBef>
              <a:spcAft>
                <a:spcPts val="0"/>
              </a:spcAft>
              <a:buNone/>
            </a:pPr>
            <a:r>
              <a:rPr lang="en"/>
              <a:t>A weak</a:t>
            </a:r>
            <a:endParaRPr/>
          </a:p>
          <a:p>
            <a:pPr indent="0" lvl="0" marL="0" rtl="0" algn="l">
              <a:spcBef>
                <a:spcPts val="0"/>
              </a:spcBef>
              <a:spcAft>
                <a:spcPts val="0"/>
              </a:spcAft>
              <a:buNone/>
            </a:pPr>
            <a:r>
              <a:rPr lang="en"/>
              <a:t>Degrading model because words change - special attention to election period…. News data in 2020 wouldnt be a strong predictor to classify news in 2025 </a:t>
            </a:r>
            <a:endParaRPr/>
          </a:p>
          <a:p>
            <a:pPr indent="0" lvl="0" marL="0" rtl="0" algn="l">
              <a:spcBef>
                <a:spcPts val="0"/>
              </a:spcBef>
              <a:spcAft>
                <a:spcPts val="0"/>
              </a:spcAft>
              <a:buNone/>
            </a:pPr>
            <a:r>
              <a:rPr lang="en"/>
              <a:t>The goal would be to automate this process where we have a </a:t>
            </a:r>
            <a:r>
              <a:rPr lang="en"/>
              <a:t>python</a:t>
            </a:r>
            <a:r>
              <a:rPr lang="en"/>
              <a:t> script to collect data from a News API to add onto our previous data which where it will be retrained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Rec3– maintaining the app. Tune it based on </a:t>
            </a:r>
            <a:r>
              <a:rPr lang="en"/>
              <a:t>user needs and feedback</a:t>
            </a:r>
            <a:endParaRPr/>
          </a:p>
          <a:p>
            <a:pPr indent="0" lvl="0" marL="0" rtl="0" algn="l">
              <a:spcBef>
                <a:spcPts val="0"/>
              </a:spcBef>
              <a:spcAft>
                <a:spcPts val="0"/>
              </a:spcAft>
              <a:buNone/>
            </a:pPr>
            <a:r>
              <a:rPr lang="en"/>
              <a:t>Add like  a Clear button for app</a:t>
            </a:r>
            <a:endParaRPr/>
          </a:p>
          <a:p>
            <a:pPr indent="0" lvl="0" marL="0" rtl="0" algn="l">
              <a:spcBef>
                <a:spcPts val="0"/>
              </a:spcBef>
              <a:spcAft>
                <a:spcPts val="0"/>
              </a:spcAft>
              <a:buNone/>
            </a:pPr>
            <a:r>
              <a:rPr lang="en"/>
              <a:t>Minimize to 1-3 final model</a:t>
            </a:r>
            <a:endParaRPr/>
          </a:p>
          <a:p>
            <a:pPr indent="0" lvl="0" marL="0" rtl="0" algn="l">
              <a:spcBef>
                <a:spcPts val="0"/>
              </a:spcBef>
              <a:spcAft>
                <a:spcPts val="0"/>
              </a:spcAft>
              <a:buNone/>
            </a:pPr>
            <a:r>
              <a:rPr lang="en"/>
              <a:t>Aggregate </a:t>
            </a:r>
            <a:r>
              <a:rPr lang="en"/>
              <a:t>predictions</a:t>
            </a:r>
            <a:r>
              <a:rPr lang="en"/>
              <a:t> of all models and create final model from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ab33caf8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ab33caf8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22d008e16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22d008e16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https://www.uvic.ca/ecs/ece/isot/assets/docs/ISOT_Fake_News_Dataset_ReadMe.pdf</a:t>
            </a:r>
            <a:r>
              <a:rPr lang="en"/>
              <a:t> </a:t>
            </a:r>
            <a:endParaRPr/>
          </a:p>
          <a:p>
            <a:pPr indent="0" lvl="0" marL="0" rtl="0" algn="l">
              <a:spcBef>
                <a:spcPts val="0"/>
              </a:spcBef>
              <a:spcAft>
                <a:spcPts val="0"/>
              </a:spcAft>
              <a:buNone/>
            </a:pPr>
            <a:r>
              <a:rPr lang="en" u="sng">
                <a:solidFill>
                  <a:schemeClr val="hlink"/>
                </a:solidFill>
                <a:hlinkClick r:id="rId3"/>
              </a:rPr>
              <a:t>https://www.uvic.ca/ecs/ece/isot/datasets/fake-news/index.php?utm_medium=redirect&amp;utm_source=/engineering/ece/isot/datasets/fake-news/index.php&amp;utm_campaign=redirect-usage</a:t>
            </a:r>
            <a:endParaRPr/>
          </a:p>
          <a:p>
            <a:pPr indent="0" lvl="0" marL="0" rtl="0" algn="l">
              <a:spcBef>
                <a:spcPts val="0"/>
              </a:spcBef>
              <a:spcAft>
                <a:spcPts val="0"/>
              </a:spcAft>
              <a:buNone/>
            </a:pPr>
            <a:r>
              <a:rPr lang="en" u="sng">
                <a:solidFill>
                  <a:schemeClr val="hlink"/>
                </a:solidFill>
                <a:hlinkClick r:id="rId4"/>
              </a:rPr>
              <a:t>https://www.kaggle.com/datasets/clmentbisaillon/fake-and-real-news-dataset</a:t>
            </a:r>
            <a:endParaRPr/>
          </a:p>
          <a:p>
            <a:pPr indent="0" lvl="0" marL="0" rtl="0" algn="l">
              <a:spcBef>
                <a:spcPts val="0"/>
              </a:spcBef>
              <a:spcAft>
                <a:spcPts val="0"/>
              </a:spcAft>
              <a:buNone/>
            </a:pPr>
            <a:r>
              <a:rPr lang="en"/>
              <a:t>- our original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https://www.kaggle.com/datasets/mrisdal/fake-news</a:t>
            </a:r>
            <a:r>
              <a:rPr lang="en"/>
              <a:t> </a:t>
            </a:r>
            <a:endParaRPr/>
          </a:p>
          <a:p>
            <a:pPr indent="0" lvl="0" marL="0" rtl="0" algn="l">
              <a:spcBef>
                <a:spcPts val="0"/>
              </a:spcBef>
              <a:spcAft>
                <a:spcPts val="0"/>
              </a:spcAft>
              <a:buNone/>
            </a:pPr>
            <a:r>
              <a:rPr lang="en"/>
              <a:t>- Fake2</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https://www.kaggle.com/datasets/rmisra/news-category-dataset</a:t>
            </a:r>
            <a:endParaRPr/>
          </a:p>
          <a:p>
            <a:pPr indent="0" lvl="0" marL="0" rtl="0" algn="l">
              <a:spcBef>
                <a:spcPts val="0"/>
              </a:spcBef>
              <a:spcAft>
                <a:spcPts val="0"/>
              </a:spcAft>
              <a:buNone/>
            </a:pPr>
            <a:r>
              <a:rPr lang="en"/>
              <a:t>-real2</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u="sng">
                <a:solidFill>
                  <a:schemeClr val="hlink"/>
                </a:solidFill>
                <a:highlight>
                  <a:srgbClr val="FFFFFF"/>
                </a:highlight>
                <a:latin typeface="Open Sans"/>
                <a:ea typeface="Open Sans"/>
                <a:cs typeface="Open Sans"/>
                <a:sym typeface="Open Sans"/>
                <a:hlinkClick r:id="rId7"/>
              </a:rPr>
              <a:t>https://ieee-dataport.org/open-access/fnid-fake-news-inference-dataset</a:t>
            </a:r>
            <a:endParaRPr/>
          </a:p>
          <a:p>
            <a:pPr indent="0" lvl="0" marL="0" rtl="0" algn="l">
              <a:spcBef>
                <a:spcPts val="0"/>
              </a:spcBef>
              <a:spcAft>
                <a:spcPts val="0"/>
              </a:spcAft>
              <a:buNone/>
            </a:pPr>
            <a:r>
              <a:rPr lang="en"/>
              <a:t>-fnn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350">
                <a:solidFill>
                  <a:srgbClr val="333333"/>
                </a:solidFill>
                <a:highlight>
                  <a:srgbClr val="FCFCFC"/>
                </a:highlight>
                <a:latin typeface="Georgia"/>
                <a:ea typeface="Georgia"/>
                <a:cs typeface="Georgia"/>
                <a:sym typeface="Georgia"/>
              </a:rPr>
              <a:t> 60% of them admitted to sharing misinformation, not knowing it was fake news before they did”</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“A much higher amount of U.S. respondents believed that fake news also impacted general elections, and 70% were convinced fake news influenced the 2020 presidential election.”</a:t>
            </a:r>
            <a:endParaRPr sz="1350">
              <a:solidFill>
                <a:srgbClr val="333333"/>
              </a:solidFill>
              <a:highlight>
                <a:srgbClr val="FCFCFC"/>
              </a:highlight>
              <a:latin typeface="Georgia"/>
              <a:ea typeface="Georgia"/>
              <a:cs typeface="Georgia"/>
              <a:sym typeface="Georgia"/>
            </a:endParaRPr>
          </a:p>
          <a:p>
            <a:pPr indent="-314325" lvl="0" marL="457200" rtl="0" algn="l">
              <a:spcBef>
                <a:spcPts val="0"/>
              </a:spcBef>
              <a:spcAft>
                <a:spcPts val="0"/>
              </a:spcAft>
              <a:buClr>
                <a:srgbClr val="333333"/>
              </a:buClr>
              <a:buSzPts val="1350"/>
              <a:buFont typeface="Georgia"/>
              <a:buChar char="-"/>
            </a:pPr>
            <a:r>
              <a:rPr lang="en" u="sng">
                <a:solidFill>
                  <a:schemeClr val="hlink"/>
                </a:solidFill>
                <a:hlinkClick r:id="rId8"/>
              </a:rPr>
              <a:t>https://www.forbes.com/sites/forbestechcouncil/2021/03/26/buzzword-or-real-threat-fake-news-is-more-dangerous-than-you-think/?sh=60c12f043a5f</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rPr lang="en" sz="1350">
                <a:solidFill>
                  <a:srgbClr val="333333"/>
                </a:solidFill>
                <a:highlight>
                  <a:srgbClr val="FCFCFC"/>
                </a:highlight>
                <a:latin typeface="Georgia"/>
                <a:ea typeface="Georgia"/>
                <a:cs typeface="Georgia"/>
                <a:sym typeface="Georgia"/>
              </a:rPr>
              <a:t>Statistics/Charts </a:t>
            </a:r>
            <a:endParaRPr sz="1350">
              <a:solidFill>
                <a:srgbClr val="333333"/>
              </a:solidFill>
              <a:highlight>
                <a:srgbClr val="FCFCFC"/>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300" u="sng">
                <a:solidFill>
                  <a:schemeClr val="hlink"/>
                </a:solidFill>
                <a:latin typeface="Georgia"/>
                <a:ea typeface="Georgia"/>
                <a:cs typeface="Georgia"/>
                <a:sym typeface="Georgia"/>
                <a:hlinkClick r:id="rId9"/>
              </a:rPr>
              <a:t>https://www.pewresearch.org/journalism/2019/06/05/americans-see-made-up-news-as-a-bigger-problem-than-other-key-issues-in-the-country/</a:t>
            </a:r>
            <a:endParaRPr sz="1300">
              <a:solidFill>
                <a:schemeClr val="dk1"/>
              </a:solidFill>
              <a:latin typeface="Georgia"/>
              <a:ea typeface="Georgia"/>
              <a:cs typeface="Georgia"/>
              <a:sym typeface="Georgia"/>
            </a:endParaRPr>
          </a:p>
          <a:p>
            <a:pPr indent="0" lvl="0" marL="0" rtl="0" algn="l">
              <a:spcBef>
                <a:spcPts val="0"/>
              </a:spcBef>
              <a:spcAft>
                <a:spcPts val="0"/>
              </a:spcAft>
              <a:buNone/>
            </a:pPr>
            <a:r>
              <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ab33caf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ab33caf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rPr lang="en"/>
              <a:t>First, let’s define what Fake News is and why the spread of it is harmful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2d008e1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2d008e1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rPr lang="en"/>
              <a:t>Fake news comes in a variety of formats</a:t>
            </a:r>
            <a:endParaRPr/>
          </a:p>
          <a:p>
            <a:pPr indent="-298450" lvl="0" marL="457200" rtl="0" algn="l">
              <a:spcBef>
                <a:spcPts val="0"/>
              </a:spcBef>
              <a:spcAft>
                <a:spcPts val="0"/>
              </a:spcAft>
              <a:buSzPts val="1100"/>
              <a:buAutoNum type="arabicPeriod"/>
            </a:pPr>
            <a:r>
              <a:rPr lang="en"/>
              <a:t>It takes a bit of truth or a fact but spins that fact into a false </a:t>
            </a:r>
            <a:r>
              <a:rPr lang="en"/>
              <a:t>narrative</a:t>
            </a:r>
            <a:endParaRPr/>
          </a:p>
          <a:p>
            <a:pPr indent="-298450" lvl="0" marL="457200" rtl="0" algn="l">
              <a:spcBef>
                <a:spcPts val="0"/>
              </a:spcBef>
              <a:spcAft>
                <a:spcPts val="0"/>
              </a:spcAft>
              <a:buSzPts val="1100"/>
              <a:buAutoNum type="arabicPeriod"/>
            </a:pPr>
            <a:r>
              <a:rPr lang="en"/>
              <a:t>Conspiracy theories disguised as real new</a:t>
            </a:r>
            <a:endParaRPr/>
          </a:p>
          <a:p>
            <a:pPr indent="-298450" lvl="0" marL="457200" rtl="0" algn="l">
              <a:spcBef>
                <a:spcPts val="0"/>
              </a:spcBef>
              <a:spcAft>
                <a:spcPts val="0"/>
              </a:spcAft>
              <a:buSzPts val="1100"/>
              <a:buAutoNum type="arabicPeriod"/>
            </a:pPr>
            <a:r>
              <a:rPr lang="en"/>
              <a:t>Rumors sold as stated fact to the public</a:t>
            </a:r>
            <a:endParaRPr/>
          </a:p>
          <a:p>
            <a:pPr indent="-298450" lvl="0" marL="457200" rtl="0" algn="l">
              <a:spcBef>
                <a:spcPts val="0"/>
              </a:spcBef>
              <a:spcAft>
                <a:spcPts val="0"/>
              </a:spcAft>
              <a:buSzPts val="1100"/>
              <a:buAutoNum type="arabicPeriod"/>
            </a:pPr>
            <a:r>
              <a:rPr lang="en"/>
              <a:t>Satire articles that could mislead readers into thinking the news is real</a:t>
            </a:r>
            <a:endParaRPr/>
          </a:p>
          <a:p>
            <a:pPr indent="-298450" lvl="0" marL="457200" rtl="0" algn="l">
              <a:spcBef>
                <a:spcPts val="0"/>
              </a:spcBef>
              <a:spcAft>
                <a:spcPts val="0"/>
              </a:spcAft>
              <a:buSzPts val="1100"/>
              <a:buAutoNum type="arabicPeriod"/>
            </a:pPr>
            <a:r>
              <a:rPr lang="en"/>
              <a:t>And lastly, extremely biased political propaganda with fact distortion.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These categories were defined by </a:t>
            </a:r>
            <a:r>
              <a:rPr lang="en"/>
              <a:t>Daniel Sieradski's BS Detector - a browser </a:t>
            </a:r>
            <a:r>
              <a:rPr lang="en"/>
              <a:t>extension</a:t>
            </a:r>
            <a:r>
              <a:rPr lang="en"/>
              <a:t> that detects fake news by these definitions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3beb8ab9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3beb8ab9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33333"/>
                </a:solidFill>
                <a:highlight>
                  <a:srgbClr val="FCFCFC"/>
                </a:highlight>
                <a:latin typeface="Georgia"/>
                <a:ea typeface="Georgia"/>
                <a:cs typeface="Georgia"/>
                <a:sym typeface="Georgia"/>
              </a:rPr>
              <a:t>Leticia</a:t>
            </a:r>
            <a:endParaRPr sz="1300">
              <a:solidFill>
                <a:srgbClr val="333333"/>
              </a:solidFill>
              <a:highlight>
                <a:srgbClr val="FCFCFC"/>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300">
                <a:solidFill>
                  <a:srgbClr val="333333"/>
                </a:solidFill>
                <a:highlight>
                  <a:srgbClr val="FCFCFC"/>
                </a:highlight>
                <a:latin typeface="Georgia"/>
                <a:ea typeface="Georgia"/>
                <a:cs typeface="Georgia"/>
                <a:sym typeface="Georgia"/>
              </a:rPr>
              <a:t>Now, what is the harm of fake news? </a:t>
            </a:r>
            <a:r>
              <a:rPr lang="en" sz="1300">
                <a:solidFill>
                  <a:srgbClr val="333333"/>
                </a:solidFill>
                <a:highlight>
                  <a:srgbClr val="FCFCFC"/>
                </a:highlight>
                <a:latin typeface="Georgia"/>
                <a:ea typeface="Georgia"/>
                <a:cs typeface="Georgia"/>
                <a:sym typeface="Georgia"/>
              </a:rPr>
              <a:t>According</a:t>
            </a:r>
            <a:r>
              <a:rPr lang="en" sz="1300">
                <a:solidFill>
                  <a:srgbClr val="333333"/>
                </a:solidFill>
                <a:highlight>
                  <a:srgbClr val="FCFCFC"/>
                </a:highlight>
                <a:latin typeface="Georgia"/>
                <a:ea typeface="Georgia"/>
                <a:cs typeface="Georgia"/>
                <a:sym typeface="Georgia"/>
              </a:rPr>
              <a:t> to a survey done of 6,000+ Americans by Pew Research Data,</a:t>
            </a:r>
            <a:r>
              <a:rPr lang="en" sz="1300">
                <a:solidFill>
                  <a:schemeClr val="dk1"/>
                </a:solidFill>
                <a:highlight>
                  <a:srgbClr val="FCFCFC"/>
                </a:highlight>
                <a:latin typeface="Georgia"/>
                <a:ea typeface="Georgia"/>
                <a:cs typeface="Georgia"/>
                <a:sym typeface="Georgia"/>
              </a:rPr>
              <a:t> </a:t>
            </a:r>
            <a:r>
              <a:rPr lang="en" sz="1300">
                <a:solidFill>
                  <a:schemeClr val="dk1"/>
                </a:solidFill>
                <a:latin typeface="Georgia"/>
                <a:ea typeface="Georgia"/>
                <a:cs typeface="Georgia"/>
                <a:sym typeface="Georgia"/>
              </a:rPr>
              <a:t>Americans ranked fake news as a bigger problem than violent crime, climate change, racism, terrorism, and sexism in the country. 60% of respondents amitted so accidentally sharing fake news themselves and 70% believed fake news made them less confident in their government. 50% confessed they even lose confidence in their fellow Americans. Needless to say, the spread of misinformation can be extremely harmful and have a  impact on the unity of our nation.  </a:t>
            </a:r>
            <a:endParaRPr sz="13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1300" u="sng">
                <a:solidFill>
                  <a:schemeClr val="hlink"/>
                </a:solidFill>
                <a:latin typeface="Georgia"/>
                <a:ea typeface="Georgia"/>
                <a:cs typeface="Georgia"/>
                <a:sym typeface="Georgia"/>
                <a:hlinkClick r:id="rId2"/>
              </a:rPr>
              <a:t>https://www.pewresearch.org/journalism/2019/06/05/americans-see-made-up-news-as-a-bigger-problem-than-other-key-issues-in-the-country/</a:t>
            </a:r>
            <a:endParaRPr sz="1300">
              <a:solidFill>
                <a:schemeClr val="dk1"/>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ab33caf8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ab33caf8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I’ll walk you through the methodology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ab33caf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dab33caf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verbatim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22d008e1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22d008e1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implement our problem </a:t>
            </a:r>
            <a:r>
              <a:rPr lang="en"/>
              <a:t>statement</a:t>
            </a:r>
            <a:r>
              <a:rPr lang="en"/>
              <a:t> we will test various models to correct classify if the political article is fake or real news</a:t>
            </a:r>
            <a:endParaRPr/>
          </a:p>
          <a:p>
            <a:pPr indent="0" lvl="0" marL="0" rtl="0" algn="l">
              <a:spcBef>
                <a:spcPts val="0"/>
              </a:spcBef>
              <a:spcAft>
                <a:spcPts val="0"/>
              </a:spcAft>
              <a:buNone/>
            </a:pPr>
            <a:r>
              <a:rPr lang="en"/>
              <a:t>We aimed to identify patterns in the fake data</a:t>
            </a:r>
            <a:endParaRPr/>
          </a:p>
          <a:p>
            <a:pPr indent="0" lvl="0" marL="0" rtl="0" algn="l">
              <a:spcBef>
                <a:spcPts val="0"/>
              </a:spcBef>
              <a:spcAft>
                <a:spcPts val="0"/>
              </a:spcAft>
              <a:buNone/>
            </a:pPr>
            <a:r>
              <a:rPr lang="en"/>
              <a:t>We will use the best model with the best sensitivity score  since we care about identifying false negatives or correctly identifying fake news as fake</a:t>
            </a:r>
            <a:endParaRPr/>
          </a:p>
          <a:p>
            <a:pPr indent="0" lvl="0" marL="0" rtl="0" algn="l">
              <a:spcBef>
                <a:spcPts val="0"/>
              </a:spcBef>
              <a:spcAft>
                <a:spcPts val="0"/>
              </a:spcAft>
              <a:buNone/>
            </a:pPr>
            <a:r>
              <a:rPr lang="en"/>
              <a:t>Lastly, we wanted to </a:t>
            </a:r>
            <a:r>
              <a:rPr lang="en"/>
              <a:t>build</a:t>
            </a:r>
            <a:r>
              <a:rPr lang="en"/>
              <a:t> an app for users to test text input and verify if it is true or fake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1a147802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1a147802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Leticia</a:t>
            </a:r>
            <a:endParaRPr/>
          </a:p>
          <a:p>
            <a:pPr indent="0" lvl="0" marL="0" rtl="0" algn="l">
              <a:spcBef>
                <a:spcPts val="0"/>
              </a:spcBef>
              <a:spcAft>
                <a:spcPts val="0"/>
              </a:spcAft>
              <a:buNone/>
            </a:pPr>
            <a:r>
              <a:rPr lang="en"/>
              <a:t>Next, a brief data overview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6.xml"/><Relationship Id="rId9" Type="http://schemas.openxmlformats.org/officeDocument/2006/relationships/slide" Target="/ppt/slides/slide16.xml"/><Relationship Id="rId5" Type="http://schemas.openxmlformats.org/officeDocument/2006/relationships/slide" Target="/ppt/slides/slide6.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21100" y="1406800"/>
            <a:ext cx="4697100" cy="1876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000">
                <a:latin typeface="Poppins Black"/>
                <a:ea typeface="Poppins Black"/>
                <a:cs typeface="Poppins Black"/>
                <a:sym typeface="Poppins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764450" y="3382350"/>
            <a:ext cx="4815300" cy="3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pic>
        <p:nvPicPr>
          <p:cNvPr id="127" name="Google Shape;12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 name="Google Shape;128;p11"/>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143200"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5441175"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txBox="1"/>
          <p:nvPr>
            <p:ph idx="1" type="subTitle"/>
          </p:nvPr>
        </p:nvSpPr>
        <p:spPr>
          <a:xfrm>
            <a:off x="1223450" y="2865400"/>
            <a:ext cx="6694200" cy="452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11"/>
          <p:cNvSpPr txBox="1"/>
          <p:nvPr>
            <p:ph hasCustomPrompt="1" type="title"/>
          </p:nvPr>
        </p:nvSpPr>
        <p:spPr>
          <a:xfrm>
            <a:off x="1223450" y="1756600"/>
            <a:ext cx="6694200" cy="94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7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1"/>
          <p:cNvSpPr/>
          <p:nvPr/>
        </p:nvSpPr>
        <p:spPr>
          <a:xfrm>
            <a:off x="5924575" y="-6025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1223450" y="799300"/>
            <a:ext cx="6694200" cy="347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1223450" y="550714"/>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136" name="Google Shape;136;p11"/>
          <p:cNvSpPr/>
          <p:nvPr/>
        </p:nvSpPr>
        <p:spPr>
          <a:xfrm>
            <a:off x="1325150" y="636975"/>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txBox="1"/>
          <p:nvPr/>
        </p:nvSpPr>
        <p:spPr>
          <a:xfrm>
            <a:off x="1495700" y="452313"/>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138" name="Google Shape;138;p11"/>
          <p:cNvSpPr/>
          <p:nvPr/>
        </p:nvSpPr>
        <p:spPr>
          <a:xfrm rot="10800000">
            <a:off x="8584550" y="973188"/>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139" name="Google Shape;139;p11"/>
          <p:cNvSpPr/>
          <p:nvPr/>
        </p:nvSpPr>
        <p:spPr>
          <a:xfrm>
            <a:off x="-1687" y="-10175"/>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0" name="Shape 1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141" name="Shape 141"/>
        <p:cNvGrpSpPr/>
        <p:nvPr/>
      </p:nvGrpSpPr>
      <p:grpSpPr>
        <a:xfrm>
          <a:off x="0" y="0"/>
          <a:ext cx="0" cy="0"/>
          <a:chOff x="0" y="0"/>
          <a:chExt cx="0" cy="0"/>
        </a:xfrm>
      </p:grpSpPr>
      <p:sp>
        <p:nvSpPr>
          <p:cNvPr id="142" name="Google Shape;142;p13"/>
          <p:cNvSpPr txBox="1"/>
          <p:nvPr>
            <p:ph type="title"/>
          </p:nvPr>
        </p:nvSpPr>
        <p:spPr>
          <a:xfrm>
            <a:off x="618100" y="458900"/>
            <a:ext cx="401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5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3">
            <a:hlinkClick action="ppaction://hlinksldjump" r:id="rId2"/>
          </p:cNvPr>
          <p:cNvSpPr txBox="1"/>
          <p:nvPr>
            <p:ph hasCustomPrompt="1" idx="2" type="title"/>
          </p:nvPr>
        </p:nvSpPr>
        <p:spPr>
          <a:xfrm>
            <a:off x="800975" y="1652600"/>
            <a:ext cx="715200" cy="540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13">
            <a:hlinkClick action="ppaction://hlinksldjump" r:id="rId3"/>
          </p:cNvPr>
          <p:cNvSpPr txBox="1"/>
          <p:nvPr>
            <p:ph idx="1" type="subTitle"/>
          </p:nvPr>
        </p:nvSpPr>
        <p:spPr>
          <a:xfrm>
            <a:off x="1765631" y="1403888"/>
            <a:ext cx="2588100" cy="49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sz="20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13"/>
          <p:cNvSpPr txBox="1"/>
          <p:nvPr>
            <p:ph idx="3" type="subTitle"/>
          </p:nvPr>
        </p:nvSpPr>
        <p:spPr>
          <a:xfrm>
            <a:off x="1765631" y="1794250"/>
            <a:ext cx="2359200" cy="72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3">
            <a:hlinkClick action="ppaction://hlinksldjump" r:id="rId4"/>
          </p:cNvPr>
          <p:cNvSpPr txBox="1"/>
          <p:nvPr>
            <p:ph hasCustomPrompt="1" idx="4" type="title"/>
          </p:nvPr>
        </p:nvSpPr>
        <p:spPr>
          <a:xfrm>
            <a:off x="800975" y="3453375"/>
            <a:ext cx="715200" cy="4911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 name="Google Shape;147;p13">
            <a:hlinkClick action="ppaction://hlinksldjump" r:id="rId5"/>
          </p:cNvPr>
          <p:cNvSpPr txBox="1"/>
          <p:nvPr>
            <p:ph idx="5" type="subTitle"/>
          </p:nvPr>
        </p:nvSpPr>
        <p:spPr>
          <a:xfrm>
            <a:off x="1765632" y="3225838"/>
            <a:ext cx="2588100" cy="49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sz="20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3"/>
          <p:cNvSpPr txBox="1"/>
          <p:nvPr>
            <p:ph idx="6" type="subTitle"/>
          </p:nvPr>
        </p:nvSpPr>
        <p:spPr>
          <a:xfrm>
            <a:off x="1765632" y="3614638"/>
            <a:ext cx="2359200" cy="72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3">
            <a:hlinkClick action="ppaction://hlinksldjump" r:id="rId6"/>
          </p:cNvPr>
          <p:cNvSpPr txBox="1"/>
          <p:nvPr>
            <p:ph hasCustomPrompt="1" idx="7" type="title"/>
          </p:nvPr>
        </p:nvSpPr>
        <p:spPr>
          <a:xfrm>
            <a:off x="4729950" y="1654575"/>
            <a:ext cx="715200" cy="5406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0" name="Google Shape;150;p13">
            <a:hlinkClick action="ppaction://hlinksldjump" r:id="rId7"/>
          </p:cNvPr>
          <p:cNvSpPr txBox="1"/>
          <p:nvPr>
            <p:ph idx="8" type="subTitle"/>
          </p:nvPr>
        </p:nvSpPr>
        <p:spPr>
          <a:xfrm>
            <a:off x="5694607" y="1403888"/>
            <a:ext cx="2588100" cy="49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sz="20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13"/>
          <p:cNvSpPr txBox="1"/>
          <p:nvPr>
            <p:ph idx="9" type="subTitle"/>
          </p:nvPr>
        </p:nvSpPr>
        <p:spPr>
          <a:xfrm>
            <a:off x="5694607" y="1802325"/>
            <a:ext cx="2359200" cy="72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13">
            <a:hlinkClick action="ppaction://hlinksldjump" r:id="rId8"/>
          </p:cNvPr>
          <p:cNvSpPr txBox="1"/>
          <p:nvPr>
            <p:ph hasCustomPrompt="1" idx="13" type="title"/>
          </p:nvPr>
        </p:nvSpPr>
        <p:spPr>
          <a:xfrm>
            <a:off x="4729950" y="3453374"/>
            <a:ext cx="715200" cy="4911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3" name="Google Shape;153;p13">
            <a:hlinkClick action="ppaction://hlinksldjump" r:id="rId9"/>
          </p:cNvPr>
          <p:cNvSpPr txBox="1"/>
          <p:nvPr>
            <p:ph idx="14" type="subTitle"/>
          </p:nvPr>
        </p:nvSpPr>
        <p:spPr>
          <a:xfrm>
            <a:off x="5706057" y="3216188"/>
            <a:ext cx="2359200" cy="49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sz="2000">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13"/>
          <p:cNvSpPr txBox="1"/>
          <p:nvPr>
            <p:ph idx="15" type="subTitle"/>
          </p:nvPr>
        </p:nvSpPr>
        <p:spPr>
          <a:xfrm>
            <a:off x="5694607" y="3609163"/>
            <a:ext cx="2359200" cy="72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3"/>
          <p:cNvSpPr/>
          <p:nvPr/>
        </p:nvSpPr>
        <p:spPr>
          <a:xfrm>
            <a:off x="167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362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46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88701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90659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7622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61" name="Shape 161"/>
        <p:cNvGrpSpPr/>
        <p:nvPr/>
      </p:nvGrpSpPr>
      <p:grpSpPr>
        <a:xfrm>
          <a:off x="0" y="0"/>
          <a:ext cx="0" cy="0"/>
          <a:chOff x="0" y="0"/>
          <a:chExt cx="0" cy="0"/>
        </a:xfrm>
      </p:grpSpPr>
      <p:pic>
        <p:nvPicPr>
          <p:cNvPr id="162" name="Google Shape;162;p14"/>
          <p:cNvPicPr preferRelativeResize="0"/>
          <p:nvPr/>
        </p:nvPicPr>
        <p:blipFill rotWithShape="1">
          <a:blip r:embed="rId2">
            <a:alphaModFix/>
          </a:blip>
          <a:srcRect b="0" l="0" r="0" t="0"/>
          <a:stretch/>
        </p:blipFill>
        <p:spPr>
          <a:xfrm>
            <a:off x="-31381" y="0"/>
            <a:ext cx="9206755" cy="5178800"/>
          </a:xfrm>
          <a:prstGeom prst="rect">
            <a:avLst/>
          </a:prstGeom>
          <a:noFill/>
          <a:ln>
            <a:noFill/>
          </a:ln>
        </p:spPr>
      </p:pic>
      <p:sp>
        <p:nvSpPr>
          <p:cNvPr id="163" name="Google Shape;163;p14"/>
          <p:cNvSpPr/>
          <p:nvPr/>
        </p:nvSpPr>
        <p:spPr>
          <a:xfrm>
            <a:off x="-31375" y="0"/>
            <a:ext cx="9206700" cy="51789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txBox="1"/>
          <p:nvPr>
            <p:ph type="title"/>
          </p:nvPr>
        </p:nvSpPr>
        <p:spPr>
          <a:xfrm>
            <a:off x="721100" y="2529575"/>
            <a:ext cx="3613800" cy="695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sz="35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5" name="Google Shape;165;p14"/>
          <p:cNvSpPr txBox="1"/>
          <p:nvPr>
            <p:ph idx="1" type="subTitle"/>
          </p:nvPr>
        </p:nvSpPr>
        <p:spPr>
          <a:xfrm>
            <a:off x="721100" y="3089800"/>
            <a:ext cx="3573300" cy="695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66" name="Google Shape;166;p14"/>
          <p:cNvSpPr txBox="1"/>
          <p:nvPr>
            <p:ph hasCustomPrompt="1" idx="2" type="title"/>
          </p:nvPr>
        </p:nvSpPr>
        <p:spPr>
          <a:xfrm>
            <a:off x="721100" y="1409235"/>
            <a:ext cx="1839600" cy="91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2000"/>
              <a:buNone/>
              <a:defRPr sz="6500"/>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sp>
        <p:nvSpPr>
          <p:cNvPr id="167" name="Google Shape;167;p14"/>
          <p:cNvSpPr/>
          <p:nvPr/>
        </p:nvSpPr>
        <p:spPr>
          <a:xfrm rot="5400000">
            <a:off x="5692925"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5400000">
            <a:off x="4739400"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rot="5400000">
            <a:off x="4363650"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62726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64684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61521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173" name="Shape 173"/>
        <p:cNvGrpSpPr/>
        <p:nvPr/>
      </p:nvGrpSpPr>
      <p:grpSpPr>
        <a:xfrm>
          <a:off x="0" y="0"/>
          <a:ext cx="0" cy="0"/>
          <a:chOff x="0" y="0"/>
          <a:chExt cx="0" cy="0"/>
        </a:xfrm>
      </p:grpSpPr>
      <p:pic>
        <p:nvPicPr>
          <p:cNvPr id="174" name="Google Shape;174;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5" name="Google Shape;175;p15"/>
          <p:cNvSpPr txBox="1"/>
          <p:nvPr>
            <p:ph type="title"/>
          </p:nvPr>
        </p:nvSpPr>
        <p:spPr>
          <a:xfrm>
            <a:off x="4809200" y="2529575"/>
            <a:ext cx="3613800" cy="6954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3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 name="Google Shape;176;p15"/>
          <p:cNvSpPr txBox="1"/>
          <p:nvPr>
            <p:ph idx="1" type="subTitle"/>
          </p:nvPr>
        </p:nvSpPr>
        <p:spPr>
          <a:xfrm>
            <a:off x="4809200" y="3089800"/>
            <a:ext cx="3573300" cy="6954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15"/>
          <p:cNvSpPr txBox="1"/>
          <p:nvPr>
            <p:ph hasCustomPrompt="1" idx="2" type="title"/>
          </p:nvPr>
        </p:nvSpPr>
        <p:spPr>
          <a:xfrm>
            <a:off x="6550150" y="1409235"/>
            <a:ext cx="1839600" cy="913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178" name="Google Shape;178;p15"/>
          <p:cNvSpPr/>
          <p:nvPr/>
        </p:nvSpPr>
        <p:spPr>
          <a:xfrm flipH="1">
            <a:off x="2823488"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flipH="1">
            <a:off x="399987" y="-6025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flipH="1" rot="10800000">
            <a:off x="-1687" y="973188"/>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
    <p:spTree>
      <p:nvGrpSpPr>
        <p:cNvPr id="181" name="Shape 181"/>
        <p:cNvGrpSpPr/>
        <p:nvPr/>
      </p:nvGrpSpPr>
      <p:grpSpPr>
        <a:xfrm>
          <a:off x="0" y="0"/>
          <a:ext cx="0" cy="0"/>
          <a:chOff x="0" y="0"/>
          <a:chExt cx="0" cy="0"/>
        </a:xfrm>
      </p:grpSpPr>
      <p:pic>
        <p:nvPicPr>
          <p:cNvPr id="182" name="Google Shape;182;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3" name="Google Shape;183;p16"/>
          <p:cNvSpPr/>
          <p:nvPr/>
        </p:nvSpPr>
        <p:spPr>
          <a:xfrm>
            <a:off x="-31375" y="0"/>
            <a:ext cx="9206700" cy="51789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ph type="title"/>
          </p:nvPr>
        </p:nvSpPr>
        <p:spPr>
          <a:xfrm>
            <a:off x="2765100" y="2426404"/>
            <a:ext cx="3613800" cy="6954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3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5" name="Google Shape;185;p16"/>
          <p:cNvSpPr txBox="1"/>
          <p:nvPr>
            <p:ph idx="1" type="subTitle"/>
          </p:nvPr>
        </p:nvSpPr>
        <p:spPr>
          <a:xfrm>
            <a:off x="2785350" y="2986629"/>
            <a:ext cx="3573300" cy="695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 name="Google Shape;186;p16"/>
          <p:cNvSpPr txBox="1"/>
          <p:nvPr>
            <p:ph hasCustomPrompt="1" idx="2" type="title"/>
          </p:nvPr>
        </p:nvSpPr>
        <p:spPr>
          <a:xfrm>
            <a:off x="3652200" y="1306064"/>
            <a:ext cx="1839600" cy="913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187" name="Google Shape;187;p16"/>
          <p:cNvSpPr/>
          <p:nvPr/>
        </p:nvSpPr>
        <p:spPr>
          <a:xfrm rot="5400000">
            <a:off x="-178737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rot="5400000">
            <a:off x="-1143886" y="2439900"/>
            <a:ext cx="5142300" cy="26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rot="5400000">
            <a:off x="5725267"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rot="5400000">
            <a:off x="4771742"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rot="5400000">
            <a:off x="-215752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rot="5400000">
            <a:off x="4395992"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93" name="Shape 193"/>
        <p:cNvGrpSpPr/>
        <p:nvPr/>
      </p:nvGrpSpPr>
      <p:grpSpPr>
        <a:xfrm>
          <a:off x="0" y="0"/>
          <a:ext cx="0" cy="0"/>
          <a:chOff x="0" y="0"/>
          <a:chExt cx="0" cy="0"/>
        </a:xfrm>
      </p:grpSpPr>
      <p:pic>
        <p:nvPicPr>
          <p:cNvPr id="194" name="Google Shape;194;p17"/>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195" name="Google Shape;195;p17"/>
          <p:cNvSpPr/>
          <p:nvPr/>
        </p:nvSpPr>
        <p:spPr>
          <a:xfrm flipH="1" rot="10800000">
            <a:off x="5392713" y="52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flipH="1" rot="10800000">
            <a:off x="5876113" y="-4130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8536088" y="-41012"/>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198" name="Google Shape;198;p17"/>
          <p:cNvSpPr/>
          <p:nvPr/>
        </p:nvSpPr>
        <p:spPr>
          <a:xfrm>
            <a:off x="3825850" y="999500"/>
            <a:ext cx="5318400" cy="286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0" y="4652600"/>
            <a:ext cx="9144000" cy="49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484675" y="3887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201" name="Google Shape;201;p17"/>
          <p:cNvSpPr/>
          <p:nvPr/>
        </p:nvSpPr>
        <p:spPr>
          <a:xfrm>
            <a:off x="586375" y="4750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txBox="1"/>
          <p:nvPr/>
        </p:nvSpPr>
        <p:spPr>
          <a:xfrm>
            <a:off x="756925" y="2903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203" name="Google Shape;203;p17"/>
          <p:cNvSpPr txBox="1"/>
          <p:nvPr>
            <p:ph idx="1" type="subTitle"/>
          </p:nvPr>
        </p:nvSpPr>
        <p:spPr>
          <a:xfrm>
            <a:off x="4100625" y="2980775"/>
            <a:ext cx="3393600" cy="49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17"/>
          <p:cNvSpPr txBox="1"/>
          <p:nvPr>
            <p:ph idx="2" type="subTitle"/>
          </p:nvPr>
        </p:nvSpPr>
        <p:spPr>
          <a:xfrm>
            <a:off x="4113375" y="1400025"/>
            <a:ext cx="4309500" cy="127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Font typeface="Chewy"/>
              <a:buNone/>
              <a:defRPr b="0" sz="2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05" name="Shape 205"/>
        <p:cNvGrpSpPr/>
        <p:nvPr/>
      </p:nvGrpSpPr>
      <p:grpSpPr>
        <a:xfrm>
          <a:off x="0" y="0"/>
          <a:ext cx="0" cy="0"/>
          <a:chOff x="0" y="0"/>
          <a:chExt cx="0" cy="0"/>
        </a:xfrm>
      </p:grpSpPr>
      <p:sp>
        <p:nvSpPr>
          <p:cNvPr id="206" name="Google Shape;206;p18"/>
          <p:cNvSpPr txBox="1"/>
          <p:nvPr>
            <p:ph hasCustomPrompt="1" type="title"/>
          </p:nvPr>
        </p:nvSpPr>
        <p:spPr>
          <a:xfrm>
            <a:off x="786925" y="2690325"/>
            <a:ext cx="22656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accent2"/>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07" name="Google Shape;207;p18"/>
          <p:cNvSpPr txBox="1"/>
          <p:nvPr>
            <p:ph hasCustomPrompt="1" idx="2" type="title"/>
          </p:nvPr>
        </p:nvSpPr>
        <p:spPr>
          <a:xfrm>
            <a:off x="3445425" y="2690325"/>
            <a:ext cx="22656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accent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08" name="Google Shape;208;p18"/>
          <p:cNvSpPr txBox="1"/>
          <p:nvPr>
            <p:ph hasCustomPrompt="1" idx="3" type="title"/>
          </p:nvPr>
        </p:nvSpPr>
        <p:spPr>
          <a:xfrm>
            <a:off x="6103925" y="2690325"/>
            <a:ext cx="22656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lt2"/>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09" name="Google Shape;209;p18"/>
          <p:cNvSpPr txBox="1"/>
          <p:nvPr>
            <p:ph idx="4" type="title"/>
          </p:nvPr>
        </p:nvSpPr>
        <p:spPr>
          <a:xfrm>
            <a:off x="740125" y="445025"/>
            <a:ext cx="7676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18"/>
          <p:cNvSpPr txBox="1"/>
          <p:nvPr>
            <p:ph idx="1" type="subTitle"/>
          </p:nvPr>
        </p:nvSpPr>
        <p:spPr>
          <a:xfrm>
            <a:off x="740125" y="3388200"/>
            <a:ext cx="2359200" cy="72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1" name="Google Shape;211;p18"/>
          <p:cNvSpPr txBox="1"/>
          <p:nvPr>
            <p:ph idx="5" type="subTitle"/>
          </p:nvPr>
        </p:nvSpPr>
        <p:spPr>
          <a:xfrm>
            <a:off x="3398625" y="3388200"/>
            <a:ext cx="2359200" cy="72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18"/>
          <p:cNvSpPr txBox="1"/>
          <p:nvPr>
            <p:ph idx="6" type="subTitle"/>
          </p:nvPr>
        </p:nvSpPr>
        <p:spPr>
          <a:xfrm>
            <a:off x="6057125" y="3388200"/>
            <a:ext cx="2359200" cy="72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3" name="Google Shape;213;p18"/>
          <p:cNvSpPr/>
          <p:nvPr/>
        </p:nvSpPr>
        <p:spPr>
          <a:xfrm>
            <a:off x="8634675" y="-204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18"/>
          <p:cNvCxnSpPr/>
          <p:nvPr/>
        </p:nvCxnSpPr>
        <p:spPr>
          <a:xfrm flipH="1">
            <a:off x="8490301" y="-2700"/>
            <a:ext cx="744900" cy="5210400"/>
          </a:xfrm>
          <a:prstGeom prst="straightConnector1">
            <a:avLst/>
          </a:prstGeom>
          <a:noFill/>
          <a:ln cap="flat" cmpd="sng" w="76200">
            <a:solidFill>
              <a:schemeClr val="accent2"/>
            </a:solidFill>
            <a:prstDash val="solid"/>
            <a:round/>
            <a:headEnd len="med" w="med" type="none"/>
            <a:tailEnd len="med" w="med" type="none"/>
          </a:ln>
        </p:spPr>
      </p:cxnSp>
      <p:sp>
        <p:nvSpPr>
          <p:cNvPr id="215" name="Google Shape;215;p18"/>
          <p:cNvSpPr/>
          <p:nvPr/>
        </p:nvSpPr>
        <p:spPr>
          <a:xfrm>
            <a:off x="-24675" y="-21750"/>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cxnSp>
        <p:nvCxnSpPr>
          <p:cNvPr id="216" name="Google Shape;216;p18"/>
          <p:cNvCxnSpPr/>
          <p:nvPr/>
        </p:nvCxnSpPr>
        <p:spPr>
          <a:xfrm flipH="1">
            <a:off x="33451" y="-11575"/>
            <a:ext cx="744900" cy="5210400"/>
          </a:xfrm>
          <a:prstGeom prst="straightConnector1">
            <a:avLst/>
          </a:prstGeom>
          <a:noFill/>
          <a:ln cap="flat" cmpd="sng" w="76200">
            <a:solidFill>
              <a:schemeClr val="accent2"/>
            </a:solidFill>
            <a:prstDash val="solid"/>
            <a:round/>
            <a:headEnd len="med" w="med" type="none"/>
            <a:tailEnd len="med" w="med" type="none"/>
          </a:ln>
        </p:spPr>
      </p:cxnSp>
      <p:sp>
        <p:nvSpPr>
          <p:cNvPr id="217" name="Google Shape;217;p18"/>
          <p:cNvSpPr/>
          <p:nvPr/>
        </p:nvSpPr>
        <p:spPr>
          <a:xfrm>
            <a:off x="-41400" y="4647225"/>
            <a:ext cx="9228600" cy="49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_1">
    <p:spTree>
      <p:nvGrpSpPr>
        <p:cNvPr id="218" name="Shape 218"/>
        <p:cNvGrpSpPr/>
        <p:nvPr/>
      </p:nvGrpSpPr>
      <p:grpSpPr>
        <a:xfrm>
          <a:off x="0" y="0"/>
          <a:ext cx="0" cy="0"/>
          <a:chOff x="0" y="0"/>
          <a:chExt cx="0" cy="0"/>
        </a:xfrm>
      </p:grpSpPr>
      <p:pic>
        <p:nvPicPr>
          <p:cNvPr id="219" name="Google Shape;219;p19"/>
          <p:cNvPicPr preferRelativeResize="0"/>
          <p:nvPr/>
        </p:nvPicPr>
        <p:blipFill rotWithShape="1">
          <a:blip r:embed="rId2">
            <a:alphaModFix/>
          </a:blip>
          <a:srcRect b="0" l="0" r="0" t="0"/>
          <a:stretch/>
        </p:blipFill>
        <p:spPr>
          <a:xfrm>
            <a:off x="-31381" y="0"/>
            <a:ext cx="9206755" cy="5178800"/>
          </a:xfrm>
          <a:prstGeom prst="rect">
            <a:avLst/>
          </a:prstGeom>
          <a:noFill/>
          <a:ln>
            <a:noFill/>
          </a:ln>
        </p:spPr>
      </p:pic>
      <p:sp>
        <p:nvSpPr>
          <p:cNvPr id="220" name="Google Shape;220;p19"/>
          <p:cNvSpPr/>
          <p:nvPr/>
        </p:nvSpPr>
        <p:spPr>
          <a:xfrm>
            <a:off x="-31375" y="0"/>
            <a:ext cx="9206700" cy="51789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txBox="1"/>
          <p:nvPr>
            <p:ph hasCustomPrompt="1" type="title"/>
          </p:nvPr>
        </p:nvSpPr>
        <p:spPr>
          <a:xfrm>
            <a:off x="1763613" y="421000"/>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lt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22" name="Google Shape;222;p19"/>
          <p:cNvSpPr txBox="1"/>
          <p:nvPr>
            <p:ph idx="1" type="subTitle"/>
          </p:nvPr>
        </p:nvSpPr>
        <p:spPr>
          <a:xfrm>
            <a:off x="2526000" y="1186875"/>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3" name="Google Shape;223;p19"/>
          <p:cNvSpPr txBox="1"/>
          <p:nvPr>
            <p:ph hasCustomPrompt="1" idx="2" type="title"/>
          </p:nvPr>
        </p:nvSpPr>
        <p:spPr>
          <a:xfrm>
            <a:off x="1763488" y="1807400"/>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lt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24" name="Google Shape;224;p19"/>
          <p:cNvSpPr txBox="1"/>
          <p:nvPr>
            <p:ph idx="3" type="subTitle"/>
          </p:nvPr>
        </p:nvSpPr>
        <p:spPr>
          <a:xfrm>
            <a:off x="2526000" y="2573275"/>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5" name="Google Shape;225;p19"/>
          <p:cNvSpPr txBox="1"/>
          <p:nvPr>
            <p:ph hasCustomPrompt="1" idx="4" type="title"/>
          </p:nvPr>
        </p:nvSpPr>
        <p:spPr>
          <a:xfrm>
            <a:off x="1763613" y="3249650"/>
            <a:ext cx="56169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0"/>
              <a:buNone/>
              <a:defRPr sz="4500">
                <a:solidFill>
                  <a:schemeClr val="lt1"/>
                </a:solidFill>
              </a:defRPr>
            </a:lvl1pPr>
            <a:lvl2pPr lvl="1" rtl="0" algn="ctr">
              <a:spcBef>
                <a:spcPts val="0"/>
              </a:spcBef>
              <a:spcAft>
                <a:spcPts val="0"/>
              </a:spcAft>
              <a:buSzPts val="11600"/>
              <a:buNone/>
              <a:defRPr sz="11600"/>
            </a:lvl2pPr>
            <a:lvl3pPr lvl="2" rtl="0" algn="ctr">
              <a:spcBef>
                <a:spcPts val="0"/>
              </a:spcBef>
              <a:spcAft>
                <a:spcPts val="0"/>
              </a:spcAft>
              <a:buSzPts val="11600"/>
              <a:buNone/>
              <a:defRPr sz="11600"/>
            </a:lvl3pPr>
            <a:lvl4pPr lvl="3" rtl="0" algn="ctr">
              <a:spcBef>
                <a:spcPts val="0"/>
              </a:spcBef>
              <a:spcAft>
                <a:spcPts val="0"/>
              </a:spcAft>
              <a:buSzPts val="11600"/>
              <a:buNone/>
              <a:defRPr sz="11600"/>
            </a:lvl4pPr>
            <a:lvl5pPr lvl="4" rtl="0" algn="ctr">
              <a:spcBef>
                <a:spcPts val="0"/>
              </a:spcBef>
              <a:spcAft>
                <a:spcPts val="0"/>
              </a:spcAft>
              <a:buSzPts val="11600"/>
              <a:buNone/>
              <a:defRPr sz="11600"/>
            </a:lvl5pPr>
            <a:lvl6pPr lvl="5" rtl="0" algn="ctr">
              <a:spcBef>
                <a:spcPts val="0"/>
              </a:spcBef>
              <a:spcAft>
                <a:spcPts val="0"/>
              </a:spcAft>
              <a:buSzPts val="11600"/>
              <a:buNone/>
              <a:defRPr sz="11600"/>
            </a:lvl6pPr>
            <a:lvl7pPr lvl="6" rtl="0" algn="ctr">
              <a:spcBef>
                <a:spcPts val="0"/>
              </a:spcBef>
              <a:spcAft>
                <a:spcPts val="0"/>
              </a:spcAft>
              <a:buSzPts val="11600"/>
              <a:buNone/>
              <a:defRPr sz="11600"/>
            </a:lvl7pPr>
            <a:lvl8pPr lvl="7" rtl="0" algn="ctr">
              <a:spcBef>
                <a:spcPts val="0"/>
              </a:spcBef>
              <a:spcAft>
                <a:spcPts val="0"/>
              </a:spcAft>
              <a:buSzPts val="11600"/>
              <a:buNone/>
              <a:defRPr sz="11600"/>
            </a:lvl8pPr>
            <a:lvl9pPr lvl="8" rtl="0" algn="ctr">
              <a:spcBef>
                <a:spcPts val="0"/>
              </a:spcBef>
              <a:spcAft>
                <a:spcPts val="0"/>
              </a:spcAft>
              <a:buSzPts val="11600"/>
              <a:buNone/>
              <a:defRPr sz="11600"/>
            </a:lvl9pPr>
          </a:lstStyle>
          <a:p>
            <a:r>
              <a:t>xx%</a:t>
            </a:r>
          </a:p>
        </p:txBody>
      </p:sp>
      <p:sp>
        <p:nvSpPr>
          <p:cNvPr id="226" name="Google Shape;226;p19"/>
          <p:cNvSpPr txBox="1"/>
          <p:nvPr>
            <p:ph idx="5" type="subTitle"/>
          </p:nvPr>
        </p:nvSpPr>
        <p:spPr>
          <a:xfrm>
            <a:off x="2526000" y="4015525"/>
            <a:ext cx="4092000" cy="3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7" name="Google Shape;227;p19"/>
          <p:cNvSpPr/>
          <p:nvPr/>
        </p:nvSpPr>
        <p:spPr>
          <a:xfrm>
            <a:off x="119888" y="850"/>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5417863" y="11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5901263" y="-4130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rot="10800000">
            <a:off x="8561238" y="992138"/>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231" name="Google Shape;231;p19"/>
          <p:cNvSpPr/>
          <p:nvPr/>
        </p:nvSpPr>
        <p:spPr>
          <a:xfrm>
            <a:off x="-25000" y="-1100"/>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232" name="Shape 232"/>
        <p:cNvGrpSpPr/>
        <p:nvPr/>
      </p:nvGrpSpPr>
      <p:grpSpPr>
        <a:xfrm>
          <a:off x="0" y="0"/>
          <a:ext cx="0" cy="0"/>
          <a:chOff x="0" y="0"/>
          <a:chExt cx="0" cy="0"/>
        </a:xfrm>
      </p:grpSpPr>
      <p:pic>
        <p:nvPicPr>
          <p:cNvPr id="233" name="Google Shape;233;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4" name="Google Shape;234;p20"/>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632550" y="720800"/>
            <a:ext cx="7878900" cy="405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txBox="1"/>
          <p:nvPr>
            <p:ph type="title"/>
          </p:nvPr>
        </p:nvSpPr>
        <p:spPr>
          <a:xfrm>
            <a:off x="3315875" y="445025"/>
            <a:ext cx="5111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20"/>
          <p:cNvSpPr/>
          <p:nvPr/>
        </p:nvSpPr>
        <p:spPr>
          <a:xfrm>
            <a:off x="210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405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89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88272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90230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8719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 name="Google Shape;15;p3"/>
          <p:cNvSpPr txBox="1"/>
          <p:nvPr>
            <p:ph type="title"/>
          </p:nvPr>
        </p:nvSpPr>
        <p:spPr>
          <a:xfrm>
            <a:off x="4620675" y="2529575"/>
            <a:ext cx="3802200" cy="6954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3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 type="subTitle"/>
          </p:nvPr>
        </p:nvSpPr>
        <p:spPr>
          <a:xfrm>
            <a:off x="4809200" y="3089800"/>
            <a:ext cx="3573300" cy="6954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3"/>
          <p:cNvSpPr txBox="1"/>
          <p:nvPr>
            <p:ph hasCustomPrompt="1" idx="2" type="title"/>
          </p:nvPr>
        </p:nvSpPr>
        <p:spPr>
          <a:xfrm>
            <a:off x="6550150" y="1409235"/>
            <a:ext cx="1839600" cy="913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12000"/>
              <a:buNone/>
              <a:defRPr sz="6500"/>
            </a:lvl1pPr>
            <a:lvl2pPr lvl="1" rtl="0" algn="ctr">
              <a:spcBef>
                <a:spcPts val="0"/>
              </a:spcBef>
              <a:spcAft>
                <a:spcPts val="0"/>
              </a:spcAft>
              <a:buClr>
                <a:schemeClr val="accent5"/>
              </a:buClr>
              <a:buSzPts val="12000"/>
              <a:buNone/>
              <a:defRPr sz="12000">
                <a:solidFill>
                  <a:schemeClr val="accent5"/>
                </a:solidFill>
              </a:defRPr>
            </a:lvl2pPr>
            <a:lvl3pPr lvl="2" rtl="0" algn="ctr">
              <a:spcBef>
                <a:spcPts val="0"/>
              </a:spcBef>
              <a:spcAft>
                <a:spcPts val="0"/>
              </a:spcAft>
              <a:buClr>
                <a:schemeClr val="accent5"/>
              </a:buClr>
              <a:buSzPts val="12000"/>
              <a:buNone/>
              <a:defRPr sz="12000">
                <a:solidFill>
                  <a:schemeClr val="accent5"/>
                </a:solidFill>
              </a:defRPr>
            </a:lvl3pPr>
            <a:lvl4pPr lvl="3" rtl="0" algn="ctr">
              <a:spcBef>
                <a:spcPts val="0"/>
              </a:spcBef>
              <a:spcAft>
                <a:spcPts val="0"/>
              </a:spcAft>
              <a:buClr>
                <a:schemeClr val="accent5"/>
              </a:buClr>
              <a:buSzPts val="12000"/>
              <a:buNone/>
              <a:defRPr sz="12000">
                <a:solidFill>
                  <a:schemeClr val="accent5"/>
                </a:solidFill>
              </a:defRPr>
            </a:lvl4pPr>
            <a:lvl5pPr lvl="4" rtl="0" algn="ctr">
              <a:spcBef>
                <a:spcPts val="0"/>
              </a:spcBef>
              <a:spcAft>
                <a:spcPts val="0"/>
              </a:spcAft>
              <a:buClr>
                <a:schemeClr val="accent5"/>
              </a:buClr>
              <a:buSzPts val="12000"/>
              <a:buNone/>
              <a:defRPr sz="12000">
                <a:solidFill>
                  <a:schemeClr val="accent5"/>
                </a:solidFill>
              </a:defRPr>
            </a:lvl5pPr>
            <a:lvl6pPr lvl="5" rtl="0" algn="ctr">
              <a:spcBef>
                <a:spcPts val="0"/>
              </a:spcBef>
              <a:spcAft>
                <a:spcPts val="0"/>
              </a:spcAft>
              <a:buClr>
                <a:schemeClr val="accent5"/>
              </a:buClr>
              <a:buSzPts val="12000"/>
              <a:buNone/>
              <a:defRPr sz="12000">
                <a:solidFill>
                  <a:schemeClr val="accent5"/>
                </a:solidFill>
              </a:defRPr>
            </a:lvl6pPr>
            <a:lvl7pPr lvl="6" rtl="0" algn="ctr">
              <a:spcBef>
                <a:spcPts val="0"/>
              </a:spcBef>
              <a:spcAft>
                <a:spcPts val="0"/>
              </a:spcAft>
              <a:buClr>
                <a:schemeClr val="accent5"/>
              </a:buClr>
              <a:buSzPts val="12000"/>
              <a:buNone/>
              <a:defRPr sz="12000">
                <a:solidFill>
                  <a:schemeClr val="accent5"/>
                </a:solidFill>
              </a:defRPr>
            </a:lvl7pPr>
            <a:lvl8pPr lvl="7" rtl="0" algn="ctr">
              <a:spcBef>
                <a:spcPts val="0"/>
              </a:spcBef>
              <a:spcAft>
                <a:spcPts val="0"/>
              </a:spcAft>
              <a:buClr>
                <a:schemeClr val="accent5"/>
              </a:buClr>
              <a:buSzPts val="12000"/>
              <a:buNone/>
              <a:defRPr sz="12000">
                <a:solidFill>
                  <a:schemeClr val="accent5"/>
                </a:solidFill>
              </a:defRPr>
            </a:lvl8pPr>
            <a:lvl9pPr lvl="8" rtl="0" algn="ctr">
              <a:spcBef>
                <a:spcPts val="0"/>
              </a:spcBef>
              <a:spcAft>
                <a:spcPts val="0"/>
              </a:spcAft>
              <a:buClr>
                <a:schemeClr val="accent5"/>
              </a:buClr>
              <a:buSzPts val="12000"/>
              <a:buNone/>
              <a:defRPr sz="12000">
                <a:solidFill>
                  <a:schemeClr val="accent5"/>
                </a:solidFill>
              </a:defRPr>
            </a:lvl9pPr>
          </a:lstStyle>
          <a:p>
            <a:r>
              <a:t>xx%</a:t>
            </a:r>
          </a:p>
        </p:txBody>
      </p:sp>
      <p:sp>
        <p:nvSpPr>
          <p:cNvPr id="18" name="Google Shape;18;p3"/>
          <p:cNvSpPr/>
          <p:nvPr/>
        </p:nvSpPr>
        <p:spPr>
          <a:xfrm>
            <a:off x="-26425" y="-10175"/>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19" name="Google Shape;19;p3"/>
          <p:cNvSpPr/>
          <p:nvPr/>
        </p:nvSpPr>
        <p:spPr>
          <a:xfrm>
            <a:off x="477750"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998000" y="-17769"/>
            <a:ext cx="2820600" cy="5177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243" name="Shape 243"/>
        <p:cNvGrpSpPr/>
        <p:nvPr/>
      </p:nvGrpSpPr>
      <p:grpSpPr>
        <a:xfrm>
          <a:off x="0" y="0"/>
          <a:ext cx="0" cy="0"/>
          <a:chOff x="0" y="0"/>
          <a:chExt cx="0" cy="0"/>
        </a:xfrm>
      </p:grpSpPr>
      <p:sp>
        <p:nvSpPr>
          <p:cNvPr id="244" name="Google Shape;244;p21"/>
          <p:cNvSpPr txBox="1"/>
          <p:nvPr>
            <p:ph type="title"/>
          </p:nvPr>
        </p:nvSpPr>
        <p:spPr>
          <a:xfrm>
            <a:off x="716800" y="445025"/>
            <a:ext cx="771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1"/>
          <p:cNvSpPr/>
          <p:nvPr/>
        </p:nvSpPr>
        <p:spPr>
          <a:xfrm>
            <a:off x="210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405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89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88272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90230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8719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APTION_ONLY_1">
    <p:spTree>
      <p:nvGrpSpPr>
        <p:cNvPr id="251" name="Shape 251"/>
        <p:cNvGrpSpPr/>
        <p:nvPr/>
      </p:nvGrpSpPr>
      <p:grpSpPr>
        <a:xfrm>
          <a:off x="0" y="0"/>
          <a:ext cx="0" cy="0"/>
          <a:chOff x="0" y="0"/>
          <a:chExt cx="0" cy="0"/>
        </a:xfrm>
      </p:grpSpPr>
      <p:sp>
        <p:nvSpPr>
          <p:cNvPr id="252" name="Google Shape;252;p22"/>
          <p:cNvSpPr/>
          <p:nvPr/>
        </p:nvSpPr>
        <p:spPr>
          <a:xfrm flipH="1" rot="-5400000">
            <a:off x="-1838575"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flipH="1" rot="-5400000">
            <a:off x="-885050"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flipH="1" rot="-5400000">
            <a:off x="-509300"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txBox="1"/>
          <p:nvPr>
            <p:ph type="title"/>
          </p:nvPr>
        </p:nvSpPr>
        <p:spPr>
          <a:xfrm>
            <a:off x="617275" y="3984125"/>
            <a:ext cx="7986000" cy="490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 name="Google Shape;256;p22"/>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4450" y="3590375"/>
            <a:ext cx="1363438" cy="275614"/>
          </a:xfrm>
          <a:custGeom>
            <a:rect b="b" l="l" r="r" t="t"/>
            <a:pathLst>
              <a:path extrusionOk="0" h="13567" w="96305">
                <a:moveTo>
                  <a:pt x="0" y="0"/>
                </a:moveTo>
                <a:lnTo>
                  <a:pt x="80381" y="0"/>
                </a:lnTo>
                <a:lnTo>
                  <a:pt x="96305" y="13512"/>
                </a:lnTo>
                <a:lnTo>
                  <a:pt x="0" y="13567"/>
                </a:lnTo>
                <a:close/>
              </a:path>
            </a:pathLst>
          </a:custGeom>
          <a:solidFill>
            <a:schemeClr val="accent2"/>
          </a:solidFill>
          <a:ln cap="flat" cmpd="sng" w="19050">
            <a:solidFill>
              <a:schemeClr val="lt1"/>
            </a:solidFill>
            <a:prstDash val="solid"/>
            <a:round/>
            <a:headEnd len="med" w="med" type="none"/>
            <a:tailEnd len="med" w="med" type="none"/>
          </a:ln>
        </p:spPr>
      </p:sp>
      <p:sp>
        <p:nvSpPr>
          <p:cNvPr id="258" name="Google Shape;258;p22"/>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259" name="Google Shape;259;p22"/>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25" y="3851325"/>
            <a:ext cx="9144000" cy="79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261" name="Shape 261"/>
        <p:cNvGrpSpPr/>
        <p:nvPr/>
      </p:nvGrpSpPr>
      <p:grpSpPr>
        <a:xfrm>
          <a:off x="0" y="0"/>
          <a:ext cx="0" cy="0"/>
          <a:chOff x="0" y="0"/>
          <a:chExt cx="0" cy="0"/>
        </a:xfrm>
      </p:grpSpPr>
      <p:pic>
        <p:nvPicPr>
          <p:cNvPr id="262" name="Google Shape;262;p23"/>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263" name="Google Shape;263;p23"/>
          <p:cNvSpPr/>
          <p:nvPr/>
        </p:nvSpPr>
        <p:spPr>
          <a:xfrm rot="5400000">
            <a:off x="57561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rot="5400000">
            <a:off x="48026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rot="5400000">
            <a:off x="44268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0" y="4555650"/>
            <a:ext cx="9144000" cy="5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8400" y="754175"/>
            <a:ext cx="5006100" cy="3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525" y="48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269" name="Google Shape;269;p23"/>
          <p:cNvSpPr txBox="1"/>
          <p:nvPr/>
        </p:nvSpPr>
        <p:spPr>
          <a:xfrm>
            <a:off x="270725" y="38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270" name="Google Shape;270;p23"/>
          <p:cNvSpPr txBox="1"/>
          <p:nvPr>
            <p:ph type="title"/>
          </p:nvPr>
        </p:nvSpPr>
        <p:spPr>
          <a:xfrm>
            <a:off x="590700" y="1479875"/>
            <a:ext cx="3981300" cy="1111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79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1" name="Google Shape;271;p23"/>
          <p:cNvSpPr txBox="1"/>
          <p:nvPr>
            <p:ph idx="1" type="subTitle"/>
          </p:nvPr>
        </p:nvSpPr>
        <p:spPr>
          <a:xfrm>
            <a:off x="631825" y="2591675"/>
            <a:ext cx="3809400" cy="921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272" name="Shape 272"/>
        <p:cNvGrpSpPr/>
        <p:nvPr/>
      </p:nvGrpSpPr>
      <p:grpSpPr>
        <a:xfrm>
          <a:off x="0" y="0"/>
          <a:ext cx="0" cy="0"/>
          <a:chOff x="0" y="0"/>
          <a:chExt cx="0" cy="0"/>
        </a:xfrm>
      </p:grpSpPr>
      <p:pic>
        <p:nvPicPr>
          <p:cNvPr id="273" name="Google Shape;273;p24"/>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274" name="Google Shape;274;p24"/>
          <p:cNvSpPr/>
          <p:nvPr/>
        </p:nvSpPr>
        <p:spPr>
          <a:xfrm rot="5400000">
            <a:off x="-970975"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rot="5400000">
            <a:off x="-1924500"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rot="5400000">
            <a:off x="-2300250"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4137900" y="762700"/>
            <a:ext cx="5006100" cy="354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flipH="1">
            <a:off x="7795825" y="4870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279" name="Google Shape;279;p24"/>
          <p:cNvSpPr/>
          <p:nvPr/>
        </p:nvSpPr>
        <p:spPr>
          <a:xfrm>
            <a:off x="8071975" y="5733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txBox="1"/>
          <p:nvPr/>
        </p:nvSpPr>
        <p:spPr>
          <a:xfrm>
            <a:off x="8242525" y="3886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281" name="Google Shape;281;p24"/>
          <p:cNvSpPr/>
          <p:nvPr/>
        </p:nvSpPr>
        <p:spPr>
          <a:xfrm>
            <a:off x="0" y="4555650"/>
            <a:ext cx="9144000" cy="5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txBox="1"/>
          <p:nvPr>
            <p:ph idx="1" type="subTitle"/>
          </p:nvPr>
        </p:nvSpPr>
        <p:spPr>
          <a:xfrm>
            <a:off x="4701150" y="2718322"/>
            <a:ext cx="3852900" cy="84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24"/>
          <p:cNvSpPr txBox="1"/>
          <p:nvPr>
            <p:ph type="title"/>
          </p:nvPr>
        </p:nvSpPr>
        <p:spPr>
          <a:xfrm>
            <a:off x="4701150" y="1342675"/>
            <a:ext cx="3993600" cy="13419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5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
    <p:spTree>
      <p:nvGrpSpPr>
        <p:cNvPr id="284" name="Shape 284"/>
        <p:cNvGrpSpPr/>
        <p:nvPr/>
      </p:nvGrpSpPr>
      <p:grpSpPr>
        <a:xfrm>
          <a:off x="0" y="0"/>
          <a:ext cx="0" cy="0"/>
          <a:chOff x="0" y="0"/>
          <a:chExt cx="0" cy="0"/>
        </a:xfrm>
      </p:grpSpPr>
      <p:pic>
        <p:nvPicPr>
          <p:cNvPr id="285" name="Google Shape;285;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6" name="Google Shape;286;p25"/>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txBox="1"/>
          <p:nvPr>
            <p:ph type="title"/>
          </p:nvPr>
        </p:nvSpPr>
        <p:spPr>
          <a:xfrm>
            <a:off x="5018300" y="425125"/>
            <a:ext cx="3390300" cy="599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25"/>
          <p:cNvSpPr txBox="1"/>
          <p:nvPr>
            <p:ph idx="1" type="subTitle"/>
          </p:nvPr>
        </p:nvSpPr>
        <p:spPr>
          <a:xfrm>
            <a:off x="4602300" y="3695788"/>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25"/>
          <p:cNvSpPr txBox="1"/>
          <p:nvPr>
            <p:ph idx="2" type="subTitle"/>
          </p:nvPr>
        </p:nvSpPr>
        <p:spPr>
          <a:xfrm>
            <a:off x="4602300" y="4075913"/>
            <a:ext cx="3464400" cy="54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0" name="Google Shape;290;p25"/>
          <p:cNvSpPr/>
          <p:nvPr/>
        </p:nvSpPr>
        <p:spPr>
          <a:xfrm>
            <a:off x="4422925" y="1077750"/>
            <a:ext cx="3899100" cy="362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210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405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89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88272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90230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8719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
    <p:spTree>
      <p:nvGrpSpPr>
        <p:cNvPr id="297" name="Shape 297"/>
        <p:cNvGrpSpPr/>
        <p:nvPr/>
      </p:nvGrpSpPr>
      <p:grpSpPr>
        <a:xfrm>
          <a:off x="0" y="0"/>
          <a:ext cx="0" cy="0"/>
          <a:chOff x="0" y="0"/>
          <a:chExt cx="0" cy="0"/>
        </a:xfrm>
      </p:grpSpPr>
      <p:sp>
        <p:nvSpPr>
          <p:cNvPr id="298" name="Google Shape;298;p26"/>
          <p:cNvSpPr txBox="1"/>
          <p:nvPr>
            <p:ph type="title"/>
          </p:nvPr>
        </p:nvSpPr>
        <p:spPr>
          <a:xfrm>
            <a:off x="906900" y="1813050"/>
            <a:ext cx="3390300" cy="49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sz="2500">
                <a:solidFill>
                  <a:schemeClr val="dk1"/>
                </a:solidFill>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99" name="Google Shape;299;p26"/>
          <p:cNvSpPr txBox="1"/>
          <p:nvPr>
            <p:ph idx="1" type="subTitle"/>
          </p:nvPr>
        </p:nvSpPr>
        <p:spPr>
          <a:xfrm>
            <a:off x="548250" y="2397350"/>
            <a:ext cx="3696000" cy="1001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300" name="Google Shape;300;p26"/>
          <p:cNvSpPr/>
          <p:nvPr/>
        </p:nvSpPr>
        <p:spPr>
          <a:xfrm rot="5400000">
            <a:off x="5332363" y="2553000"/>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5400000">
            <a:off x="5160700" y="2538675"/>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5400000">
            <a:off x="6336963" y="2456325"/>
            <a:ext cx="5172600" cy="20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5400000">
            <a:off x="5793494" y="2241675"/>
            <a:ext cx="5172600" cy="631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5400000">
            <a:off x="-2138800" y="2347875"/>
            <a:ext cx="51726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2442850" y="2538675"/>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0" y="4555650"/>
            <a:ext cx="9144000" cy="5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307" name="Shape 307"/>
        <p:cNvGrpSpPr/>
        <p:nvPr/>
      </p:nvGrpSpPr>
      <p:grpSpPr>
        <a:xfrm>
          <a:off x="0" y="0"/>
          <a:ext cx="0" cy="0"/>
          <a:chOff x="0" y="0"/>
          <a:chExt cx="0" cy="0"/>
        </a:xfrm>
      </p:grpSpPr>
      <p:sp>
        <p:nvSpPr>
          <p:cNvPr id="308" name="Google Shape;308;p27"/>
          <p:cNvSpPr txBox="1"/>
          <p:nvPr>
            <p:ph type="title"/>
          </p:nvPr>
        </p:nvSpPr>
        <p:spPr>
          <a:xfrm>
            <a:off x="678700" y="445025"/>
            <a:ext cx="5087100" cy="5196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9" name="Google Shape;309;p27"/>
          <p:cNvSpPr txBox="1"/>
          <p:nvPr>
            <p:ph idx="1" type="subTitle"/>
          </p:nvPr>
        </p:nvSpPr>
        <p:spPr>
          <a:xfrm>
            <a:off x="721100" y="1690475"/>
            <a:ext cx="5529300" cy="272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0" name="Google Shape;310;p27"/>
          <p:cNvSpPr/>
          <p:nvPr/>
        </p:nvSpPr>
        <p:spPr>
          <a:xfrm flipH="1" rot="10800000">
            <a:off x="6069600" y="-1712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flipH="1" rot="10800000">
            <a:off x="6553000" y="-5895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12" name="Shape 312"/>
        <p:cNvGrpSpPr/>
        <p:nvPr/>
      </p:nvGrpSpPr>
      <p:grpSpPr>
        <a:xfrm>
          <a:off x="0" y="0"/>
          <a:ext cx="0" cy="0"/>
          <a:chOff x="0" y="0"/>
          <a:chExt cx="0" cy="0"/>
        </a:xfrm>
      </p:grpSpPr>
      <p:pic>
        <p:nvPicPr>
          <p:cNvPr id="313" name="Google Shape;313;p28"/>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314" name="Google Shape;314;p28"/>
          <p:cNvSpPr txBox="1"/>
          <p:nvPr>
            <p:ph idx="1" type="subTitle"/>
          </p:nvPr>
        </p:nvSpPr>
        <p:spPr>
          <a:xfrm>
            <a:off x="1006288" y="3234113"/>
            <a:ext cx="3269700" cy="3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5" name="Google Shape;315;p28"/>
          <p:cNvSpPr txBox="1"/>
          <p:nvPr>
            <p:ph idx="2" type="subTitle"/>
          </p:nvPr>
        </p:nvSpPr>
        <p:spPr>
          <a:xfrm>
            <a:off x="1431850" y="3608222"/>
            <a:ext cx="2418600" cy="6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28"/>
          <p:cNvSpPr txBox="1"/>
          <p:nvPr>
            <p:ph type="title"/>
          </p:nvPr>
        </p:nvSpPr>
        <p:spPr>
          <a:xfrm>
            <a:off x="716800" y="445025"/>
            <a:ext cx="771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28"/>
          <p:cNvSpPr txBox="1"/>
          <p:nvPr>
            <p:ph idx="3" type="subTitle"/>
          </p:nvPr>
        </p:nvSpPr>
        <p:spPr>
          <a:xfrm>
            <a:off x="4867913" y="3234113"/>
            <a:ext cx="3269700" cy="3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8" name="Google Shape;318;p28"/>
          <p:cNvSpPr txBox="1"/>
          <p:nvPr>
            <p:ph idx="4" type="subTitle"/>
          </p:nvPr>
        </p:nvSpPr>
        <p:spPr>
          <a:xfrm>
            <a:off x="5293475" y="3608223"/>
            <a:ext cx="2418600" cy="6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28"/>
          <p:cNvSpPr/>
          <p:nvPr/>
        </p:nvSpPr>
        <p:spPr>
          <a:xfrm>
            <a:off x="119888" y="850"/>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5417863" y="11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5901263" y="-4130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rot="10800000">
            <a:off x="8561238" y="992138"/>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323" name="Google Shape;323;p28"/>
          <p:cNvSpPr/>
          <p:nvPr/>
        </p:nvSpPr>
        <p:spPr>
          <a:xfrm>
            <a:off x="-25000" y="-1100"/>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2">
    <p:spTree>
      <p:nvGrpSpPr>
        <p:cNvPr id="324" name="Shape 324"/>
        <p:cNvGrpSpPr/>
        <p:nvPr/>
      </p:nvGrpSpPr>
      <p:grpSpPr>
        <a:xfrm>
          <a:off x="0" y="0"/>
          <a:ext cx="0" cy="0"/>
          <a:chOff x="0" y="0"/>
          <a:chExt cx="0" cy="0"/>
        </a:xfrm>
      </p:grpSpPr>
      <p:pic>
        <p:nvPicPr>
          <p:cNvPr id="325" name="Google Shape;325;p29"/>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326" name="Google Shape;326;p29"/>
          <p:cNvSpPr/>
          <p:nvPr/>
        </p:nvSpPr>
        <p:spPr>
          <a:xfrm>
            <a:off x="-19200" y="-22050"/>
            <a:ext cx="9163200" cy="5165700"/>
          </a:xfrm>
          <a:prstGeom prst="rect">
            <a:avLst/>
          </a:prstGeom>
          <a:solidFill>
            <a:srgbClr val="FFFFFF">
              <a:alpha val="2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rot="5400000">
            <a:off x="57561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rot="5400000">
            <a:off x="48026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rot="5400000">
            <a:off x="44268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txBox="1"/>
          <p:nvPr>
            <p:ph type="title"/>
          </p:nvPr>
        </p:nvSpPr>
        <p:spPr>
          <a:xfrm>
            <a:off x="1458175" y="3961425"/>
            <a:ext cx="6924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9"/>
          <p:cNvSpPr txBox="1"/>
          <p:nvPr>
            <p:ph idx="1" type="subTitle"/>
          </p:nvPr>
        </p:nvSpPr>
        <p:spPr>
          <a:xfrm>
            <a:off x="5742600" y="1137500"/>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4" name="Google Shape;334;p29"/>
          <p:cNvSpPr txBox="1"/>
          <p:nvPr>
            <p:ph idx="2" type="subTitle"/>
          </p:nvPr>
        </p:nvSpPr>
        <p:spPr>
          <a:xfrm>
            <a:off x="5742600" y="1517625"/>
            <a:ext cx="2645100" cy="7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5" name="Google Shape;335;p29"/>
          <p:cNvSpPr txBox="1"/>
          <p:nvPr>
            <p:ph idx="3" type="subTitle"/>
          </p:nvPr>
        </p:nvSpPr>
        <p:spPr>
          <a:xfrm>
            <a:off x="5747350" y="2497875"/>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29"/>
          <p:cNvSpPr txBox="1"/>
          <p:nvPr>
            <p:ph idx="4" type="subTitle"/>
          </p:nvPr>
        </p:nvSpPr>
        <p:spPr>
          <a:xfrm>
            <a:off x="5746225" y="2820103"/>
            <a:ext cx="2645100" cy="7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37" name="Shape 337"/>
        <p:cNvGrpSpPr/>
        <p:nvPr/>
      </p:nvGrpSpPr>
      <p:grpSpPr>
        <a:xfrm>
          <a:off x="0" y="0"/>
          <a:ext cx="0" cy="0"/>
          <a:chOff x="0" y="0"/>
          <a:chExt cx="0" cy="0"/>
        </a:xfrm>
      </p:grpSpPr>
      <p:sp>
        <p:nvSpPr>
          <p:cNvPr id="338" name="Google Shape;338;p30"/>
          <p:cNvSpPr txBox="1"/>
          <p:nvPr>
            <p:ph idx="1" type="subTitle"/>
          </p:nvPr>
        </p:nvSpPr>
        <p:spPr>
          <a:xfrm>
            <a:off x="710100" y="1509925"/>
            <a:ext cx="3861900" cy="31368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39" name="Google Shape;339;p30"/>
          <p:cNvSpPr txBox="1"/>
          <p:nvPr>
            <p:ph type="title"/>
          </p:nvPr>
        </p:nvSpPr>
        <p:spPr>
          <a:xfrm>
            <a:off x="716800" y="445025"/>
            <a:ext cx="771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 name="Google Shape;340;p30"/>
          <p:cNvSpPr txBox="1"/>
          <p:nvPr>
            <p:ph idx="2" type="subTitle"/>
          </p:nvPr>
        </p:nvSpPr>
        <p:spPr>
          <a:xfrm>
            <a:off x="4572000" y="1509875"/>
            <a:ext cx="3861900" cy="31368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41" name="Google Shape;341;p30"/>
          <p:cNvSpPr/>
          <p:nvPr/>
        </p:nvSpPr>
        <p:spPr>
          <a:xfrm>
            <a:off x="210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405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89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88272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90230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8719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716800" y="1092900"/>
            <a:ext cx="7710300" cy="33051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Bellota Text"/>
              <a:buAutoNum type="arabicPeriod"/>
              <a:defRPr sz="1200"/>
            </a:lvl1pPr>
            <a:lvl2pPr indent="-317500" lvl="1" marL="914400" rtl="0">
              <a:spcBef>
                <a:spcPts val="0"/>
              </a:spcBef>
              <a:spcAft>
                <a:spcPts val="0"/>
              </a:spcAft>
              <a:buClr>
                <a:srgbClr val="FFB000"/>
              </a:buClr>
              <a:buSzPts val="1400"/>
              <a:buFont typeface="Arial"/>
              <a:buAutoNum type="alphaLcPeriod"/>
              <a:defRPr/>
            </a:lvl2pPr>
            <a:lvl3pPr indent="-317500" lvl="2" marL="1371600" rtl="0">
              <a:spcBef>
                <a:spcPts val="0"/>
              </a:spcBef>
              <a:spcAft>
                <a:spcPts val="0"/>
              </a:spcAft>
              <a:buClr>
                <a:srgbClr val="FFB000"/>
              </a:buClr>
              <a:buSzPts val="1400"/>
              <a:buFont typeface="Arial"/>
              <a:buAutoNum type="romanLcPeriod"/>
              <a:defRPr/>
            </a:lvl3pPr>
            <a:lvl4pPr indent="-317500" lvl="3" marL="1828800" rtl="0">
              <a:spcBef>
                <a:spcPts val="0"/>
              </a:spcBef>
              <a:spcAft>
                <a:spcPts val="0"/>
              </a:spcAft>
              <a:buClr>
                <a:srgbClr val="FFB000"/>
              </a:buClr>
              <a:buSzPts val="1400"/>
              <a:buFont typeface="Arial"/>
              <a:buAutoNum type="arabicPeriod"/>
              <a:defRPr/>
            </a:lvl4pPr>
            <a:lvl5pPr indent="-317500" lvl="4" marL="2286000" rtl="0">
              <a:spcBef>
                <a:spcPts val="0"/>
              </a:spcBef>
              <a:spcAft>
                <a:spcPts val="0"/>
              </a:spcAft>
              <a:buClr>
                <a:srgbClr val="FFB000"/>
              </a:buClr>
              <a:buSzPts val="1400"/>
              <a:buFont typeface="Arial"/>
              <a:buAutoNum type="alphaLcPeriod"/>
              <a:defRPr/>
            </a:lvl5pPr>
            <a:lvl6pPr indent="-317500" lvl="5" marL="2743200" rtl="0">
              <a:spcBef>
                <a:spcPts val="0"/>
              </a:spcBef>
              <a:spcAft>
                <a:spcPts val="0"/>
              </a:spcAft>
              <a:buClr>
                <a:srgbClr val="FFB000"/>
              </a:buClr>
              <a:buSzPts val="1400"/>
              <a:buFont typeface="Arial"/>
              <a:buAutoNum type="romanLcPeriod"/>
              <a:defRPr/>
            </a:lvl6pPr>
            <a:lvl7pPr indent="-317500" lvl="6" marL="3200400" rtl="0">
              <a:spcBef>
                <a:spcPts val="0"/>
              </a:spcBef>
              <a:spcAft>
                <a:spcPts val="0"/>
              </a:spcAft>
              <a:buClr>
                <a:srgbClr val="FFB000"/>
              </a:buClr>
              <a:buSzPts val="1400"/>
              <a:buFont typeface="Arial"/>
              <a:buAutoNum type="arabicPeriod"/>
              <a:defRPr/>
            </a:lvl7pPr>
            <a:lvl8pPr indent="-317500" lvl="7" marL="3657600" rtl="0">
              <a:spcBef>
                <a:spcPts val="0"/>
              </a:spcBef>
              <a:spcAft>
                <a:spcPts val="0"/>
              </a:spcAft>
              <a:buClr>
                <a:srgbClr val="FFB000"/>
              </a:buClr>
              <a:buSzPts val="1400"/>
              <a:buFont typeface="Arial"/>
              <a:buAutoNum type="alphaLcPeriod"/>
              <a:defRPr/>
            </a:lvl8pPr>
            <a:lvl9pPr indent="-317500" lvl="8" marL="4114800" rtl="0">
              <a:spcBef>
                <a:spcPts val="0"/>
              </a:spcBef>
              <a:spcAft>
                <a:spcPts val="0"/>
              </a:spcAft>
              <a:buClr>
                <a:srgbClr val="FFB000"/>
              </a:buClr>
              <a:buSzPts val="1400"/>
              <a:buFont typeface="Arial"/>
              <a:buAutoNum type="romanLcPeriod"/>
              <a:defRPr/>
            </a:lvl9pPr>
          </a:lstStyle>
          <a:p/>
        </p:txBody>
      </p:sp>
      <p:sp>
        <p:nvSpPr>
          <p:cNvPr id="23" name="Google Shape;23;p4"/>
          <p:cNvSpPr txBox="1"/>
          <p:nvPr>
            <p:ph type="title"/>
          </p:nvPr>
        </p:nvSpPr>
        <p:spPr>
          <a:xfrm>
            <a:off x="716800" y="450875"/>
            <a:ext cx="771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4"/>
          <p:cNvSpPr/>
          <p:nvPr/>
        </p:nvSpPr>
        <p:spPr>
          <a:xfrm>
            <a:off x="167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362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46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887015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906595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7622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7" name="Shape 347"/>
        <p:cNvGrpSpPr/>
        <p:nvPr/>
      </p:nvGrpSpPr>
      <p:grpSpPr>
        <a:xfrm>
          <a:off x="0" y="0"/>
          <a:ext cx="0" cy="0"/>
          <a:chOff x="0" y="0"/>
          <a:chExt cx="0" cy="0"/>
        </a:xfrm>
      </p:grpSpPr>
      <p:pic>
        <p:nvPicPr>
          <p:cNvPr id="348" name="Google Shape;348;p31"/>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349" name="Google Shape;349;p31"/>
          <p:cNvSpPr/>
          <p:nvPr/>
        </p:nvSpPr>
        <p:spPr>
          <a:xfrm>
            <a:off x="-19200" y="-22050"/>
            <a:ext cx="9163200" cy="5165700"/>
          </a:xfrm>
          <a:prstGeom prst="rect">
            <a:avLst/>
          </a:prstGeom>
          <a:solidFill>
            <a:srgbClr val="FFFFFF">
              <a:alpha val="23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5400000">
            <a:off x="57561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rot="5400000">
            <a:off x="48026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rot="5400000">
            <a:off x="44268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txBox="1"/>
          <p:nvPr>
            <p:ph type="title"/>
          </p:nvPr>
        </p:nvSpPr>
        <p:spPr>
          <a:xfrm>
            <a:off x="1458175" y="3961425"/>
            <a:ext cx="6924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 name="Google Shape;356;p31"/>
          <p:cNvSpPr txBox="1"/>
          <p:nvPr>
            <p:ph idx="1" type="subTitle"/>
          </p:nvPr>
        </p:nvSpPr>
        <p:spPr>
          <a:xfrm>
            <a:off x="4895575" y="421250"/>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p31"/>
          <p:cNvSpPr txBox="1"/>
          <p:nvPr>
            <p:ph idx="2" type="subTitle"/>
          </p:nvPr>
        </p:nvSpPr>
        <p:spPr>
          <a:xfrm>
            <a:off x="4895575" y="801375"/>
            <a:ext cx="3451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 name="Google Shape;358;p31"/>
          <p:cNvSpPr txBox="1"/>
          <p:nvPr>
            <p:ph idx="3" type="subTitle"/>
          </p:nvPr>
        </p:nvSpPr>
        <p:spPr>
          <a:xfrm>
            <a:off x="4900325" y="1525200"/>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9" name="Google Shape;359;p31"/>
          <p:cNvSpPr txBox="1"/>
          <p:nvPr>
            <p:ph idx="4" type="subTitle"/>
          </p:nvPr>
        </p:nvSpPr>
        <p:spPr>
          <a:xfrm>
            <a:off x="4900300" y="1905325"/>
            <a:ext cx="34518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0" name="Google Shape;360;p31"/>
          <p:cNvSpPr txBox="1"/>
          <p:nvPr>
            <p:ph idx="5" type="subTitle"/>
          </p:nvPr>
        </p:nvSpPr>
        <p:spPr>
          <a:xfrm>
            <a:off x="4894013" y="2671750"/>
            <a:ext cx="2439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1" name="Google Shape;361;p31"/>
          <p:cNvSpPr txBox="1"/>
          <p:nvPr>
            <p:ph idx="6" type="subTitle"/>
          </p:nvPr>
        </p:nvSpPr>
        <p:spPr>
          <a:xfrm>
            <a:off x="4894000" y="3051875"/>
            <a:ext cx="3451800" cy="6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spTree>
      <p:nvGrpSpPr>
        <p:cNvPr id="362" name="Shape 362"/>
        <p:cNvGrpSpPr/>
        <p:nvPr/>
      </p:nvGrpSpPr>
      <p:grpSpPr>
        <a:xfrm>
          <a:off x="0" y="0"/>
          <a:ext cx="0" cy="0"/>
          <a:chOff x="0" y="0"/>
          <a:chExt cx="0" cy="0"/>
        </a:xfrm>
      </p:grpSpPr>
      <p:pic>
        <p:nvPicPr>
          <p:cNvPr id="363" name="Google Shape;363;p32"/>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364" name="Google Shape;364;p32"/>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367" name="Google Shape;367;p32"/>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368" name="Google Shape;368;p32"/>
          <p:cNvSpPr txBox="1"/>
          <p:nvPr>
            <p:ph type="title"/>
          </p:nvPr>
        </p:nvSpPr>
        <p:spPr>
          <a:xfrm>
            <a:off x="1458175" y="3961425"/>
            <a:ext cx="6924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 name="Google Shape;369;p32"/>
          <p:cNvSpPr txBox="1"/>
          <p:nvPr>
            <p:ph idx="1" type="subTitle"/>
          </p:nvPr>
        </p:nvSpPr>
        <p:spPr>
          <a:xfrm>
            <a:off x="734625" y="544550"/>
            <a:ext cx="2276400" cy="37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0" name="Google Shape;370;p32"/>
          <p:cNvSpPr txBox="1"/>
          <p:nvPr>
            <p:ph idx="2" type="subTitle"/>
          </p:nvPr>
        </p:nvSpPr>
        <p:spPr>
          <a:xfrm>
            <a:off x="735950" y="924550"/>
            <a:ext cx="2276400" cy="5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1" name="Google Shape;371;p32"/>
          <p:cNvSpPr txBox="1"/>
          <p:nvPr>
            <p:ph idx="3" type="subTitle"/>
          </p:nvPr>
        </p:nvSpPr>
        <p:spPr>
          <a:xfrm>
            <a:off x="6100500" y="544550"/>
            <a:ext cx="2610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32"/>
          <p:cNvSpPr txBox="1"/>
          <p:nvPr>
            <p:ph idx="4" type="subTitle"/>
          </p:nvPr>
        </p:nvSpPr>
        <p:spPr>
          <a:xfrm>
            <a:off x="6098450" y="930875"/>
            <a:ext cx="2276400" cy="5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3" name="Google Shape;373;p32"/>
          <p:cNvSpPr txBox="1"/>
          <p:nvPr>
            <p:ph idx="5" type="subTitle"/>
          </p:nvPr>
        </p:nvSpPr>
        <p:spPr>
          <a:xfrm>
            <a:off x="734500" y="2244200"/>
            <a:ext cx="2276400" cy="37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32"/>
          <p:cNvSpPr txBox="1"/>
          <p:nvPr>
            <p:ph idx="6" type="subTitle"/>
          </p:nvPr>
        </p:nvSpPr>
        <p:spPr>
          <a:xfrm>
            <a:off x="735800" y="2628928"/>
            <a:ext cx="2276400" cy="5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5" name="Google Shape;375;p32"/>
          <p:cNvSpPr txBox="1"/>
          <p:nvPr>
            <p:ph idx="7" type="subTitle"/>
          </p:nvPr>
        </p:nvSpPr>
        <p:spPr>
          <a:xfrm>
            <a:off x="6105250" y="2245925"/>
            <a:ext cx="2610600" cy="3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32"/>
          <p:cNvSpPr txBox="1"/>
          <p:nvPr>
            <p:ph idx="8" type="subTitle"/>
          </p:nvPr>
        </p:nvSpPr>
        <p:spPr>
          <a:xfrm>
            <a:off x="6101625" y="2630665"/>
            <a:ext cx="2276400" cy="5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ONE_COLUMN_TEXT_1">
    <p:spTree>
      <p:nvGrpSpPr>
        <p:cNvPr id="377" name="Shape 377"/>
        <p:cNvGrpSpPr/>
        <p:nvPr/>
      </p:nvGrpSpPr>
      <p:grpSpPr>
        <a:xfrm>
          <a:off x="0" y="0"/>
          <a:ext cx="0" cy="0"/>
          <a:chOff x="0" y="0"/>
          <a:chExt cx="0" cy="0"/>
        </a:xfrm>
      </p:grpSpPr>
      <p:pic>
        <p:nvPicPr>
          <p:cNvPr id="378" name="Google Shape;378;p33"/>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379" name="Google Shape;379;p33"/>
          <p:cNvSpPr/>
          <p:nvPr/>
        </p:nvSpPr>
        <p:spPr>
          <a:xfrm rot="5400000">
            <a:off x="57561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rot="5400000">
            <a:off x="48026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rot="5400000">
            <a:off x="44268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4" name="Google Shape;384;p33"/>
          <p:cNvSpPr txBox="1"/>
          <p:nvPr>
            <p:ph type="title"/>
          </p:nvPr>
        </p:nvSpPr>
        <p:spPr>
          <a:xfrm>
            <a:off x="1434925" y="3982250"/>
            <a:ext cx="5024400" cy="646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5" name="Google Shape;385;p33"/>
          <p:cNvSpPr txBox="1"/>
          <p:nvPr>
            <p:ph idx="1" type="subTitle"/>
          </p:nvPr>
        </p:nvSpPr>
        <p:spPr>
          <a:xfrm>
            <a:off x="4320375" y="723963"/>
            <a:ext cx="37734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6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86" name="Google Shape;386;p33"/>
          <p:cNvSpPr txBox="1"/>
          <p:nvPr>
            <p:ph idx="2" type="subTitle"/>
          </p:nvPr>
        </p:nvSpPr>
        <p:spPr>
          <a:xfrm>
            <a:off x="4320375" y="375913"/>
            <a:ext cx="16698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Font typeface="Poppins"/>
              <a:buNone/>
              <a:defRPr b="1" sz="1800">
                <a:solidFill>
                  <a:schemeClr val="lt1"/>
                </a:solidFill>
                <a:latin typeface="Poppins"/>
                <a:ea typeface="Poppins"/>
                <a:cs typeface="Poppins"/>
                <a:sym typeface="Poppins"/>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87" name="Google Shape;387;p33"/>
          <p:cNvSpPr txBox="1"/>
          <p:nvPr>
            <p:ph idx="3" type="subTitle"/>
          </p:nvPr>
        </p:nvSpPr>
        <p:spPr>
          <a:xfrm>
            <a:off x="4320375" y="1572663"/>
            <a:ext cx="37734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6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88" name="Google Shape;388;p33"/>
          <p:cNvSpPr txBox="1"/>
          <p:nvPr>
            <p:ph idx="4" type="subTitle"/>
          </p:nvPr>
        </p:nvSpPr>
        <p:spPr>
          <a:xfrm>
            <a:off x="4320375" y="1224613"/>
            <a:ext cx="16698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Font typeface="Poppins"/>
              <a:buNone/>
              <a:defRPr b="1" sz="1800">
                <a:solidFill>
                  <a:schemeClr val="lt1"/>
                </a:solidFill>
                <a:latin typeface="Poppins"/>
                <a:ea typeface="Poppins"/>
                <a:cs typeface="Poppins"/>
                <a:sym typeface="Poppins"/>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89" name="Google Shape;389;p33"/>
          <p:cNvSpPr txBox="1"/>
          <p:nvPr>
            <p:ph idx="5" type="subTitle"/>
          </p:nvPr>
        </p:nvSpPr>
        <p:spPr>
          <a:xfrm>
            <a:off x="4320375" y="2414013"/>
            <a:ext cx="40764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6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90" name="Google Shape;390;p33"/>
          <p:cNvSpPr txBox="1"/>
          <p:nvPr>
            <p:ph idx="6" type="subTitle"/>
          </p:nvPr>
        </p:nvSpPr>
        <p:spPr>
          <a:xfrm>
            <a:off x="4320375" y="2065963"/>
            <a:ext cx="16698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Font typeface="Poppins"/>
              <a:buNone/>
              <a:defRPr b="1" sz="1800">
                <a:solidFill>
                  <a:schemeClr val="lt1"/>
                </a:solidFill>
                <a:latin typeface="Poppins"/>
                <a:ea typeface="Poppins"/>
                <a:cs typeface="Poppins"/>
                <a:sym typeface="Poppins"/>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91" name="Google Shape;391;p33"/>
          <p:cNvSpPr txBox="1"/>
          <p:nvPr>
            <p:ph idx="7" type="subTitle"/>
          </p:nvPr>
        </p:nvSpPr>
        <p:spPr>
          <a:xfrm>
            <a:off x="4320375" y="3235738"/>
            <a:ext cx="37734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6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392" name="Google Shape;392;p33"/>
          <p:cNvSpPr txBox="1"/>
          <p:nvPr>
            <p:ph idx="8" type="subTitle"/>
          </p:nvPr>
        </p:nvSpPr>
        <p:spPr>
          <a:xfrm>
            <a:off x="4320375" y="2887688"/>
            <a:ext cx="1669800" cy="320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000"/>
              <a:buFont typeface="Poppins"/>
              <a:buNone/>
              <a:defRPr b="1" sz="1800">
                <a:solidFill>
                  <a:schemeClr val="lt1"/>
                </a:solidFill>
                <a:latin typeface="Poppins"/>
                <a:ea typeface="Poppins"/>
                <a:cs typeface="Poppins"/>
                <a:sym typeface="Poppins"/>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6_1_1">
    <p:spTree>
      <p:nvGrpSpPr>
        <p:cNvPr id="393" name="Shape 393"/>
        <p:cNvGrpSpPr/>
        <p:nvPr/>
      </p:nvGrpSpPr>
      <p:grpSpPr>
        <a:xfrm>
          <a:off x="0" y="0"/>
          <a:ext cx="0" cy="0"/>
          <a:chOff x="0" y="0"/>
          <a:chExt cx="0" cy="0"/>
        </a:xfrm>
      </p:grpSpPr>
      <p:pic>
        <p:nvPicPr>
          <p:cNvPr id="394" name="Google Shape;394;p34"/>
          <p:cNvPicPr preferRelativeResize="0"/>
          <p:nvPr/>
        </p:nvPicPr>
        <p:blipFill rotWithShape="1">
          <a:blip r:embed="rId2">
            <a:alphaModFix/>
          </a:blip>
          <a:srcRect b="0" l="0" r="0" t="0"/>
          <a:stretch/>
        </p:blipFill>
        <p:spPr>
          <a:xfrm>
            <a:off x="-31381" y="0"/>
            <a:ext cx="9206755" cy="5178800"/>
          </a:xfrm>
          <a:prstGeom prst="rect">
            <a:avLst/>
          </a:prstGeom>
          <a:noFill/>
          <a:ln>
            <a:noFill/>
          </a:ln>
        </p:spPr>
      </p:pic>
      <p:sp>
        <p:nvSpPr>
          <p:cNvPr id="395" name="Google Shape;395;p34"/>
          <p:cNvSpPr/>
          <p:nvPr/>
        </p:nvSpPr>
        <p:spPr>
          <a:xfrm>
            <a:off x="-31375" y="0"/>
            <a:ext cx="9206700" cy="51789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txBox="1"/>
          <p:nvPr>
            <p:ph type="title"/>
          </p:nvPr>
        </p:nvSpPr>
        <p:spPr>
          <a:xfrm>
            <a:off x="781500" y="445025"/>
            <a:ext cx="7581000" cy="58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7" name="Google Shape;397;p34"/>
          <p:cNvSpPr txBox="1"/>
          <p:nvPr>
            <p:ph idx="1" type="subTitle"/>
          </p:nvPr>
        </p:nvSpPr>
        <p:spPr>
          <a:xfrm>
            <a:off x="4128138" y="1565163"/>
            <a:ext cx="1688400" cy="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8" name="Google Shape;398;p34"/>
          <p:cNvSpPr txBox="1"/>
          <p:nvPr>
            <p:ph idx="2" type="subTitle"/>
          </p:nvPr>
        </p:nvSpPr>
        <p:spPr>
          <a:xfrm>
            <a:off x="4131653" y="1945213"/>
            <a:ext cx="16884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34"/>
          <p:cNvSpPr txBox="1"/>
          <p:nvPr>
            <p:ph idx="3" type="subTitle"/>
          </p:nvPr>
        </p:nvSpPr>
        <p:spPr>
          <a:xfrm>
            <a:off x="4128138" y="2829558"/>
            <a:ext cx="16884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0" name="Google Shape;400;p34"/>
          <p:cNvSpPr txBox="1"/>
          <p:nvPr>
            <p:ph idx="4" type="subTitle"/>
          </p:nvPr>
        </p:nvSpPr>
        <p:spPr>
          <a:xfrm>
            <a:off x="4131639" y="3248263"/>
            <a:ext cx="16884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34"/>
          <p:cNvSpPr txBox="1"/>
          <p:nvPr>
            <p:ph idx="5" type="subTitle"/>
          </p:nvPr>
        </p:nvSpPr>
        <p:spPr>
          <a:xfrm>
            <a:off x="6784138" y="1565808"/>
            <a:ext cx="1688400" cy="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 name="Google Shape;402;p34"/>
          <p:cNvSpPr txBox="1"/>
          <p:nvPr>
            <p:ph idx="6" type="subTitle"/>
          </p:nvPr>
        </p:nvSpPr>
        <p:spPr>
          <a:xfrm>
            <a:off x="6780014" y="1945213"/>
            <a:ext cx="16884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34"/>
          <p:cNvSpPr txBox="1"/>
          <p:nvPr>
            <p:ph idx="7" type="subTitle"/>
          </p:nvPr>
        </p:nvSpPr>
        <p:spPr>
          <a:xfrm>
            <a:off x="6797388" y="2829317"/>
            <a:ext cx="16884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4" name="Google Shape;404;p34"/>
          <p:cNvSpPr txBox="1"/>
          <p:nvPr>
            <p:ph idx="8" type="subTitle"/>
          </p:nvPr>
        </p:nvSpPr>
        <p:spPr>
          <a:xfrm>
            <a:off x="6780014" y="3248263"/>
            <a:ext cx="16884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5" name="Google Shape;405;p34"/>
          <p:cNvSpPr txBox="1"/>
          <p:nvPr>
            <p:ph idx="9" type="subTitle"/>
          </p:nvPr>
        </p:nvSpPr>
        <p:spPr>
          <a:xfrm>
            <a:off x="1460013" y="1565163"/>
            <a:ext cx="1688400" cy="3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6" name="Google Shape;406;p34"/>
          <p:cNvSpPr txBox="1"/>
          <p:nvPr>
            <p:ph idx="13" type="subTitle"/>
          </p:nvPr>
        </p:nvSpPr>
        <p:spPr>
          <a:xfrm>
            <a:off x="1460015" y="1945213"/>
            <a:ext cx="17397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 name="Google Shape;407;p34"/>
          <p:cNvSpPr txBox="1"/>
          <p:nvPr>
            <p:ph idx="14" type="subTitle"/>
          </p:nvPr>
        </p:nvSpPr>
        <p:spPr>
          <a:xfrm>
            <a:off x="1472138" y="2824687"/>
            <a:ext cx="16884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34"/>
          <p:cNvSpPr txBox="1"/>
          <p:nvPr>
            <p:ph idx="15" type="subTitle"/>
          </p:nvPr>
        </p:nvSpPr>
        <p:spPr>
          <a:xfrm>
            <a:off x="1472140" y="3248263"/>
            <a:ext cx="1739700" cy="8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 name="Google Shape;409;p34"/>
          <p:cNvSpPr/>
          <p:nvPr/>
        </p:nvSpPr>
        <p:spPr>
          <a:xfrm>
            <a:off x="2100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4058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895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88398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90356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8719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15" name="Shape 415"/>
        <p:cNvGrpSpPr/>
        <p:nvPr/>
      </p:nvGrpSpPr>
      <p:grpSpPr>
        <a:xfrm>
          <a:off x="0" y="0"/>
          <a:ext cx="0" cy="0"/>
          <a:chOff x="0" y="0"/>
          <a:chExt cx="0" cy="0"/>
        </a:xfrm>
      </p:grpSpPr>
      <p:pic>
        <p:nvPicPr>
          <p:cNvPr id="416" name="Google Shape;416;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17" name="Google Shape;417;p35"/>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txBox="1"/>
          <p:nvPr>
            <p:ph type="ctrTitle"/>
          </p:nvPr>
        </p:nvSpPr>
        <p:spPr>
          <a:xfrm>
            <a:off x="2101950" y="787736"/>
            <a:ext cx="4940100" cy="8454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5200"/>
              <a:buNone/>
              <a:defRPr sz="5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9" name="Google Shape;419;p35"/>
          <p:cNvSpPr txBox="1"/>
          <p:nvPr>
            <p:ph idx="1" type="subTitle"/>
          </p:nvPr>
        </p:nvSpPr>
        <p:spPr>
          <a:xfrm>
            <a:off x="2831550" y="2331250"/>
            <a:ext cx="3480900" cy="11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0" name="Google Shape;420;p35"/>
          <p:cNvSpPr txBox="1"/>
          <p:nvPr/>
        </p:nvSpPr>
        <p:spPr>
          <a:xfrm>
            <a:off x="2901600" y="3325350"/>
            <a:ext cx="3340800" cy="70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Poppins"/>
                <a:ea typeface="Poppins"/>
                <a:cs typeface="Poppins"/>
                <a:sym typeface="Poppins"/>
              </a:rPr>
              <a:t>CREDITS: This presentation template was created by </a:t>
            </a:r>
            <a:r>
              <a:rPr b="1" lang="en" sz="1000">
                <a:solidFill>
                  <a:schemeClr val="dk1"/>
                </a:solidFill>
                <a:uFill>
                  <a:noFill/>
                </a:uFill>
                <a:latin typeface="Poppins"/>
                <a:ea typeface="Poppins"/>
                <a:cs typeface="Poppins"/>
                <a:sym typeface="Poppins"/>
                <a:hlinkClick r:id="rId3">
                  <a:extLst>
                    <a:ext uri="{A12FA001-AC4F-418D-AE19-62706E023703}">
                      <ahyp:hlinkClr val="tx"/>
                    </a:ext>
                  </a:extLst>
                </a:hlinkClick>
              </a:rPr>
              <a:t>Slidesgo</a:t>
            </a:r>
            <a:r>
              <a:rPr lang="en" sz="1000">
                <a:solidFill>
                  <a:schemeClr val="dk1"/>
                </a:solidFill>
                <a:latin typeface="Poppins"/>
                <a:ea typeface="Poppins"/>
                <a:cs typeface="Poppins"/>
                <a:sym typeface="Poppins"/>
              </a:rPr>
              <a:t>, including icons by </a:t>
            </a:r>
            <a:r>
              <a:rPr b="1" lang="en" sz="1000">
                <a:solidFill>
                  <a:schemeClr val="dk1"/>
                </a:solidFill>
                <a:uFill>
                  <a:noFill/>
                </a:uFill>
                <a:latin typeface="Poppins"/>
                <a:ea typeface="Poppins"/>
                <a:cs typeface="Poppins"/>
                <a:sym typeface="Poppins"/>
                <a:hlinkClick r:id="rId4">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a:solidFill>
                  <a:schemeClr val="dk1"/>
                </a:solidFill>
                <a:uFill>
                  <a:noFill/>
                </a:uFill>
                <a:latin typeface="Poppins"/>
                <a:ea typeface="Poppins"/>
                <a:cs typeface="Poppins"/>
                <a:sym typeface="Poppins"/>
                <a:hlinkClick r:id="rId5">
                  <a:extLst>
                    <a:ext uri="{A12FA001-AC4F-418D-AE19-62706E023703}">
                      <ahyp:hlinkClr val="tx"/>
                    </a:ext>
                  </a:extLst>
                </a:hlinkClick>
              </a:rPr>
              <a:t>Freepik</a:t>
            </a:r>
            <a:endParaRPr b="1" sz="1000">
              <a:solidFill>
                <a:schemeClr val="dk1"/>
              </a:solidFill>
              <a:latin typeface="Poppins"/>
              <a:ea typeface="Poppins"/>
              <a:cs typeface="Poppins"/>
              <a:sym typeface="Poppins"/>
            </a:endParaRPr>
          </a:p>
        </p:txBody>
      </p:sp>
      <p:sp>
        <p:nvSpPr>
          <p:cNvPr id="421" name="Google Shape;421;p35"/>
          <p:cNvSpPr/>
          <p:nvPr/>
        </p:nvSpPr>
        <p:spPr>
          <a:xfrm rot="5400000">
            <a:off x="-1423600"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rot="5400000">
            <a:off x="-780111" y="2439900"/>
            <a:ext cx="5142300" cy="26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rot="5400000">
            <a:off x="59170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rot="5400000">
            <a:off x="49635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rot="5400000">
            <a:off x="-1793750"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rot="5400000">
            <a:off x="45877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427" name="Shape 427"/>
        <p:cNvGrpSpPr/>
        <p:nvPr/>
      </p:nvGrpSpPr>
      <p:grpSpPr>
        <a:xfrm>
          <a:off x="0" y="0"/>
          <a:ext cx="0" cy="0"/>
          <a:chOff x="0" y="0"/>
          <a:chExt cx="0" cy="0"/>
        </a:xfrm>
      </p:grpSpPr>
      <p:pic>
        <p:nvPicPr>
          <p:cNvPr id="428" name="Google Shape;428;p36"/>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429" name="Google Shape;429;p36"/>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432" name="Google Shape;432;p36"/>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
    <p:spTree>
      <p:nvGrpSpPr>
        <p:cNvPr id="434" name="Shape 434"/>
        <p:cNvGrpSpPr/>
        <p:nvPr/>
      </p:nvGrpSpPr>
      <p:grpSpPr>
        <a:xfrm>
          <a:off x="0" y="0"/>
          <a:ext cx="0" cy="0"/>
          <a:chOff x="0" y="0"/>
          <a:chExt cx="0" cy="0"/>
        </a:xfrm>
      </p:grpSpPr>
      <p:sp>
        <p:nvSpPr>
          <p:cNvPr id="435" name="Google Shape;435;p37"/>
          <p:cNvSpPr/>
          <p:nvPr/>
        </p:nvSpPr>
        <p:spPr>
          <a:xfrm rot="5400000">
            <a:off x="5332363" y="2553000"/>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rot="5400000">
            <a:off x="5160700" y="2538675"/>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rot="5400000">
            <a:off x="6336963" y="2456325"/>
            <a:ext cx="5172600" cy="20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rot="5400000">
            <a:off x="5793494" y="2241675"/>
            <a:ext cx="5172600" cy="631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rot="5400000">
            <a:off x="-2138800" y="2347875"/>
            <a:ext cx="51726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rot="5400000">
            <a:off x="-2442850" y="2538675"/>
            <a:ext cx="51726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0" y="4555650"/>
            <a:ext cx="9144000" cy="58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_1">
    <p:spTree>
      <p:nvGrpSpPr>
        <p:cNvPr id="442" name="Shape 442"/>
        <p:cNvGrpSpPr/>
        <p:nvPr/>
      </p:nvGrpSpPr>
      <p:grpSpPr>
        <a:xfrm>
          <a:off x="0" y="0"/>
          <a:ext cx="0" cy="0"/>
          <a:chOff x="0" y="0"/>
          <a:chExt cx="0" cy="0"/>
        </a:xfrm>
      </p:grpSpPr>
      <p:sp>
        <p:nvSpPr>
          <p:cNvPr id="443" name="Google Shape;443;p38"/>
          <p:cNvSpPr/>
          <p:nvPr/>
        </p:nvSpPr>
        <p:spPr>
          <a:xfrm flipH="1">
            <a:off x="-317699" y="-42337"/>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8"/>
          <p:cNvCxnSpPr/>
          <p:nvPr/>
        </p:nvCxnSpPr>
        <p:spPr>
          <a:xfrm>
            <a:off x="7875" y="-24562"/>
            <a:ext cx="744900" cy="5210400"/>
          </a:xfrm>
          <a:prstGeom prst="straightConnector1">
            <a:avLst/>
          </a:prstGeom>
          <a:noFill/>
          <a:ln cap="flat" cmpd="sng" w="76200">
            <a:solidFill>
              <a:schemeClr val="accent2"/>
            </a:solidFill>
            <a:prstDash val="solid"/>
            <a:round/>
            <a:headEnd len="med" w="med" type="none"/>
            <a:tailEnd len="med" w="med" type="none"/>
          </a:ln>
        </p:spPr>
      </p:cxnSp>
      <p:sp>
        <p:nvSpPr>
          <p:cNvPr id="445" name="Google Shape;445;p38"/>
          <p:cNvSpPr/>
          <p:nvPr/>
        </p:nvSpPr>
        <p:spPr>
          <a:xfrm flipH="1">
            <a:off x="8630851" y="-34737"/>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cxnSp>
        <p:nvCxnSpPr>
          <p:cNvPr id="446" name="Google Shape;446;p38"/>
          <p:cNvCxnSpPr/>
          <p:nvPr/>
        </p:nvCxnSpPr>
        <p:spPr>
          <a:xfrm>
            <a:off x="8435725" y="-24562"/>
            <a:ext cx="744900" cy="5210400"/>
          </a:xfrm>
          <a:prstGeom prst="straightConnector1">
            <a:avLst/>
          </a:prstGeom>
          <a:noFill/>
          <a:ln cap="flat" cmpd="sng" w="76200">
            <a:solidFill>
              <a:schemeClr val="accent2"/>
            </a:solidFill>
            <a:prstDash val="solid"/>
            <a:round/>
            <a:headEnd len="med" w="med" type="none"/>
            <a:tailEnd len="med" w="med" type="none"/>
          </a:ln>
        </p:spPr>
      </p:cxnSp>
      <p:sp>
        <p:nvSpPr>
          <p:cNvPr id="447" name="Google Shape;447;p38"/>
          <p:cNvSpPr/>
          <p:nvPr/>
        </p:nvSpPr>
        <p:spPr>
          <a:xfrm>
            <a:off x="-41400" y="4647225"/>
            <a:ext cx="9228600" cy="49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 name="Google Shape;32;p5"/>
          <p:cNvSpPr/>
          <p:nvPr/>
        </p:nvSpPr>
        <p:spPr>
          <a:xfrm rot="5400000">
            <a:off x="587200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5400000">
            <a:off x="491847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5400000">
            <a:off x="454272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idx="1" type="subTitle"/>
          </p:nvPr>
        </p:nvSpPr>
        <p:spPr>
          <a:xfrm>
            <a:off x="763775" y="1836975"/>
            <a:ext cx="2403600" cy="3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8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5"/>
          <p:cNvSpPr txBox="1"/>
          <p:nvPr>
            <p:ph idx="2" type="subTitle"/>
          </p:nvPr>
        </p:nvSpPr>
        <p:spPr>
          <a:xfrm>
            <a:off x="622025" y="2216525"/>
            <a:ext cx="26871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5"/>
          <p:cNvSpPr txBox="1"/>
          <p:nvPr>
            <p:ph type="title"/>
          </p:nvPr>
        </p:nvSpPr>
        <p:spPr>
          <a:xfrm>
            <a:off x="1464475" y="3969950"/>
            <a:ext cx="695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5"/>
          <p:cNvSpPr txBox="1"/>
          <p:nvPr>
            <p:ph idx="3" type="subTitle"/>
          </p:nvPr>
        </p:nvSpPr>
        <p:spPr>
          <a:xfrm>
            <a:off x="3782025" y="1836975"/>
            <a:ext cx="2403600" cy="3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sz="18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5"/>
          <p:cNvSpPr txBox="1"/>
          <p:nvPr>
            <p:ph idx="4" type="subTitle"/>
          </p:nvPr>
        </p:nvSpPr>
        <p:spPr>
          <a:xfrm>
            <a:off x="3640275" y="2216525"/>
            <a:ext cx="2687100" cy="81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5"/>
          <p:cNvSpPr/>
          <p:nvPr/>
        </p:nvSpPr>
        <p:spPr>
          <a:xfrm>
            <a:off x="1340206" y="260785"/>
            <a:ext cx="11424" cy="7332"/>
          </a:xfrm>
          <a:custGeom>
            <a:rect b="b" l="l" r="r" t="t"/>
            <a:pathLst>
              <a:path extrusionOk="0" h="129" w="201">
                <a:moveTo>
                  <a:pt x="1" y="1"/>
                </a:moveTo>
                <a:lnTo>
                  <a:pt x="1" y="1"/>
                </a:lnTo>
                <a:cubicBezTo>
                  <a:pt x="67" y="42"/>
                  <a:pt x="139" y="83"/>
                  <a:pt x="200" y="129"/>
                </a:cubicBezTo>
                <a:cubicBezTo>
                  <a:pt x="139" y="83"/>
                  <a:pt x="72" y="42"/>
                  <a:pt x="1"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233578" y="226795"/>
            <a:ext cx="7900" cy="625"/>
          </a:xfrm>
          <a:custGeom>
            <a:rect b="b" l="l" r="r" t="t"/>
            <a:pathLst>
              <a:path extrusionOk="0" h="11" w="139">
                <a:moveTo>
                  <a:pt x="0" y="1"/>
                </a:moveTo>
                <a:cubicBezTo>
                  <a:pt x="38" y="5"/>
                  <a:pt x="80" y="6"/>
                  <a:pt x="117" y="9"/>
                </a:cubicBezTo>
                <a:lnTo>
                  <a:pt x="117" y="9"/>
                </a:lnTo>
                <a:cubicBezTo>
                  <a:pt x="75" y="4"/>
                  <a:pt x="40" y="1"/>
                  <a:pt x="0" y="1"/>
                </a:cubicBezTo>
                <a:close/>
                <a:moveTo>
                  <a:pt x="117" y="9"/>
                </a:moveTo>
                <a:cubicBezTo>
                  <a:pt x="124" y="9"/>
                  <a:pt x="131" y="10"/>
                  <a:pt x="138" y="11"/>
                </a:cubicBezTo>
                <a:cubicBezTo>
                  <a:pt x="131" y="10"/>
                  <a:pt x="124" y="9"/>
                  <a:pt x="117" y="9"/>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328611" y="254419"/>
            <a:ext cx="8468" cy="4718"/>
          </a:xfrm>
          <a:custGeom>
            <a:rect b="b" l="l" r="r" t="t"/>
            <a:pathLst>
              <a:path extrusionOk="0" h="83" w="149">
                <a:moveTo>
                  <a:pt x="0" y="1"/>
                </a:moveTo>
                <a:cubicBezTo>
                  <a:pt x="51" y="26"/>
                  <a:pt x="97" y="52"/>
                  <a:pt x="148" y="82"/>
                </a:cubicBezTo>
                <a:cubicBezTo>
                  <a:pt x="102" y="52"/>
                  <a:pt x="51" y="26"/>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1352426" y="268344"/>
            <a:ext cx="10230" cy="7332"/>
          </a:xfrm>
          <a:custGeom>
            <a:rect b="b" l="l" r="r" t="t"/>
            <a:pathLst>
              <a:path extrusionOk="0" h="129" w="180">
                <a:moveTo>
                  <a:pt x="0" y="1"/>
                </a:moveTo>
                <a:cubicBezTo>
                  <a:pt x="62" y="47"/>
                  <a:pt x="118" y="88"/>
                  <a:pt x="179" y="129"/>
                </a:cubicBezTo>
                <a:cubicBezTo>
                  <a:pt x="118" y="88"/>
                  <a:pt x="57" y="42"/>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1261201" y="230319"/>
            <a:ext cx="7900" cy="1762"/>
          </a:xfrm>
          <a:custGeom>
            <a:rect b="b" l="l" r="r" t="t"/>
            <a:pathLst>
              <a:path extrusionOk="0" h="31" w="139">
                <a:moveTo>
                  <a:pt x="0" y="0"/>
                </a:moveTo>
                <a:cubicBezTo>
                  <a:pt x="46" y="5"/>
                  <a:pt x="97" y="21"/>
                  <a:pt x="138" y="31"/>
                </a:cubicBezTo>
                <a:cubicBezTo>
                  <a:pt x="97" y="21"/>
                  <a:pt x="46" y="5"/>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1247503" y="228273"/>
            <a:ext cx="7900" cy="909"/>
          </a:xfrm>
          <a:custGeom>
            <a:rect b="b" l="l" r="r" t="t"/>
            <a:pathLst>
              <a:path extrusionOk="0" h="16" w="139">
                <a:moveTo>
                  <a:pt x="1" y="0"/>
                </a:moveTo>
                <a:lnTo>
                  <a:pt x="139" y="16"/>
                </a:ln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1274274" y="233218"/>
            <a:ext cx="11651" cy="3240"/>
          </a:xfrm>
          <a:custGeom>
            <a:rect b="b" l="l" r="r" t="t"/>
            <a:pathLst>
              <a:path extrusionOk="0" h="57" w="205">
                <a:moveTo>
                  <a:pt x="0" y="0"/>
                </a:moveTo>
                <a:cubicBezTo>
                  <a:pt x="72" y="21"/>
                  <a:pt x="133" y="41"/>
                  <a:pt x="205" y="56"/>
                </a:cubicBezTo>
                <a:cubicBezTo>
                  <a:pt x="138" y="41"/>
                  <a:pt x="72" y="21"/>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316959" y="248621"/>
            <a:ext cx="7332" cy="3524"/>
          </a:xfrm>
          <a:custGeom>
            <a:rect b="b" l="l" r="r" t="t"/>
            <a:pathLst>
              <a:path extrusionOk="0" h="62" w="129">
                <a:moveTo>
                  <a:pt x="1" y="0"/>
                </a:moveTo>
                <a:cubicBezTo>
                  <a:pt x="47" y="16"/>
                  <a:pt x="88" y="36"/>
                  <a:pt x="128" y="62"/>
                </a:cubicBezTo>
                <a:cubicBezTo>
                  <a:pt x="88" y="36"/>
                  <a:pt x="47" y="1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290245" y="237879"/>
            <a:ext cx="9037" cy="3524"/>
          </a:xfrm>
          <a:custGeom>
            <a:rect b="b" l="l" r="r" t="t"/>
            <a:pathLst>
              <a:path extrusionOk="0" h="62" w="159">
                <a:moveTo>
                  <a:pt x="0" y="0"/>
                </a:moveTo>
                <a:lnTo>
                  <a:pt x="0" y="0"/>
                </a:lnTo>
                <a:cubicBezTo>
                  <a:pt x="51" y="20"/>
                  <a:pt x="108" y="41"/>
                  <a:pt x="159" y="61"/>
                </a:cubicBezTo>
                <a:cubicBezTo>
                  <a:pt x="108" y="41"/>
                  <a:pt x="57" y="20"/>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304455" y="243108"/>
            <a:ext cx="7332" cy="2956"/>
          </a:xfrm>
          <a:custGeom>
            <a:rect b="b" l="l" r="r" t="t"/>
            <a:pathLst>
              <a:path extrusionOk="0" h="52" w="129">
                <a:moveTo>
                  <a:pt x="1" y="0"/>
                </a:moveTo>
                <a:cubicBezTo>
                  <a:pt x="42" y="21"/>
                  <a:pt x="88" y="36"/>
                  <a:pt x="129" y="51"/>
                </a:cubicBezTo>
                <a:cubicBezTo>
                  <a:pt x="88" y="36"/>
                  <a:pt x="42" y="21"/>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17266" y="225942"/>
            <a:ext cx="10230" cy="341"/>
          </a:xfrm>
          <a:custGeom>
            <a:rect b="b" l="l" r="r" t="t"/>
            <a:pathLst>
              <a:path extrusionOk="0" h="6" w="180">
                <a:moveTo>
                  <a:pt x="1" y="0"/>
                </a:moveTo>
                <a:cubicBezTo>
                  <a:pt x="62" y="0"/>
                  <a:pt x="119" y="0"/>
                  <a:pt x="180" y="6"/>
                </a:cubicBezTo>
                <a:cubicBezTo>
                  <a:pt x="119" y="0"/>
                  <a:pt x="62" y="0"/>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351573" y="268060"/>
            <a:ext cx="909" cy="341"/>
          </a:xfrm>
          <a:custGeom>
            <a:rect b="b" l="l" r="r" t="t"/>
            <a:pathLst>
              <a:path extrusionOk="0" h="6" w="16">
                <a:moveTo>
                  <a:pt x="0" y="1"/>
                </a:moveTo>
                <a:cubicBezTo>
                  <a:pt x="5" y="1"/>
                  <a:pt x="5" y="6"/>
                  <a:pt x="15" y="6"/>
                </a:cubicBezTo>
                <a:cubicBezTo>
                  <a:pt x="5" y="1"/>
                  <a:pt x="5" y="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312014" y="246291"/>
            <a:ext cx="5001" cy="2387"/>
          </a:xfrm>
          <a:custGeom>
            <a:rect b="b" l="l" r="r" t="t"/>
            <a:pathLst>
              <a:path extrusionOk="0" h="42" w="88">
                <a:moveTo>
                  <a:pt x="1" y="0"/>
                </a:moveTo>
                <a:cubicBezTo>
                  <a:pt x="31" y="16"/>
                  <a:pt x="57" y="26"/>
                  <a:pt x="88" y="41"/>
                </a:cubicBezTo>
                <a:cubicBezTo>
                  <a:pt x="57" y="26"/>
                  <a:pt x="31" y="1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324234" y="252088"/>
            <a:ext cx="5001" cy="2387"/>
          </a:xfrm>
          <a:custGeom>
            <a:rect b="b" l="l" r="r" t="t"/>
            <a:pathLst>
              <a:path extrusionOk="0" h="42" w="88">
                <a:moveTo>
                  <a:pt x="0" y="1"/>
                </a:moveTo>
                <a:cubicBezTo>
                  <a:pt x="26" y="11"/>
                  <a:pt x="52" y="26"/>
                  <a:pt x="87" y="41"/>
                </a:cubicBezTo>
                <a:cubicBezTo>
                  <a:pt x="52" y="26"/>
                  <a:pt x="26" y="1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337023" y="259079"/>
            <a:ext cx="3240" cy="1762"/>
          </a:xfrm>
          <a:custGeom>
            <a:rect b="b" l="l" r="r" t="t"/>
            <a:pathLst>
              <a:path extrusionOk="0" h="31" w="57">
                <a:moveTo>
                  <a:pt x="0" y="0"/>
                </a:moveTo>
                <a:lnTo>
                  <a:pt x="0" y="0"/>
                </a:lnTo>
                <a:cubicBezTo>
                  <a:pt x="21" y="10"/>
                  <a:pt x="41" y="21"/>
                  <a:pt x="57" y="31"/>
                </a:cubicBezTo>
                <a:cubicBezTo>
                  <a:pt x="41" y="16"/>
                  <a:pt x="21" y="5"/>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1362600" y="275619"/>
            <a:ext cx="2103" cy="2103"/>
          </a:xfrm>
          <a:custGeom>
            <a:rect b="b" l="l" r="r" t="t"/>
            <a:pathLst>
              <a:path extrusionOk="0" h="37" w="37">
                <a:moveTo>
                  <a:pt x="0" y="1"/>
                </a:moveTo>
                <a:cubicBezTo>
                  <a:pt x="11" y="16"/>
                  <a:pt x="21" y="26"/>
                  <a:pt x="36" y="36"/>
                </a:cubicBezTo>
                <a:cubicBezTo>
                  <a:pt x="21" y="21"/>
                  <a:pt x="11" y="16"/>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255347" y="229125"/>
            <a:ext cx="5854" cy="1250"/>
          </a:xfrm>
          <a:custGeom>
            <a:rect b="b" l="l" r="r" t="t"/>
            <a:pathLst>
              <a:path extrusionOk="0" h="22" w="103">
                <a:moveTo>
                  <a:pt x="1" y="1"/>
                </a:moveTo>
                <a:lnTo>
                  <a:pt x="1" y="1"/>
                </a:lnTo>
                <a:cubicBezTo>
                  <a:pt x="31" y="11"/>
                  <a:pt x="72" y="16"/>
                  <a:pt x="103" y="21"/>
                </a:cubicBezTo>
                <a:cubicBezTo>
                  <a:pt x="72" y="16"/>
                  <a:pt x="31" y="6"/>
                  <a:pt x="1"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241422" y="227363"/>
            <a:ext cx="6138" cy="682"/>
          </a:xfrm>
          <a:custGeom>
            <a:rect b="b" l="l" r="r" t="t"/>
            <a:pathLst>
              <a:path extrusionOk="0" h="12" w="108">
                <a:moveTo>
                  <a:pt x="0" y="1"/>
                </a:moveTo>
                <a:cubicBezTo>
                  <a:pt x="41" y="6"/>
                  <a:pt x="72" y="6"/>
                  <a:pt x="108" y="11"/>
                </a:cubicBezTo>
                <a:cubicBezTo>
                  <a:pt x="72" y="6"/>
                  <a:pt x="36" y="1"/>
                  <a:pt x="0"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227781" y="225942"/>
            <a:ext cx="5854" cy="341"/>
          </a:xfrm>
          <a:custGeom>
            <a:rect b="b" l="l" r="r" t="t"/>
            <a:pathLst>
              <a:path extrusionOk="0" h="6" w="103">
                <a:moveTo>
                  <a:pt x="0" y="0"/>
                </a:moveTo>
                <a:cubicBezTo>
                  <a:pt x="31" y="6"/>
                  <a:pt x="61" y="6"/>
                  <a:pt x="102" y="6"/>
                </a:cubicBezTo>
                <a:cubicBezTo>
                  <a:pt x="72" y="6"/>
                  <a:pt x="31" y="0"/>
                  <a:pt x="0"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285869" y="236401"/>
            <a:ext cx="4433" cy="1535"/>
          </a:xfrm>
          <a:custGeom>
            <a:rect b="b" l="l" r="r" t="t"/>
            <a:pathLst>
              <a:path extrusionOk="0" h="27" w="78">
                <a:moveTo>
                  <a:pt x="1" y="0"/>
                </a:moveTo>
                <a:lnTo>
                  <a:pt x="1" y="0"/>
                </a:lnTo>
                <a:cubicBezTo>
                  <a:pt x="26" y="11"/>
                  <a:pt x="52" y="21"/>
                  <a:pt x="77" y="26"/>
                </a:cubicBezTo>
                <a:cubicBezTo>
                  <a:pt x="52" y="21"/>
                  <a:pt x="26" y="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299510" y="241346"/>
            <a:ext cx="5286" cy="1819"/>
          </a:xfrm>
          <a:custGeom>
            <a:rect b="b" l="l" r="r" t="t"/>
            <a:pathLst>
              <a:path extrusionOk="0" h="32" w="93">
                <a:moveTo>
                  <a:pt x="1" y="0"/>
                </a:moveTo>
                <a:cubicBezTo>
                  <a:pt x="37" y="11"/>
                  <a:pt x="57" y="26"/>
                  <a:pt x="93" y="31"/>
                </a:cubicBezTo>
                <a:cubicBezTo>
                  <a:pt x="62" y="16"/>
                  <a:pt x="26" y="6"/>
                  <a:pt x="1" y="0"/>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269045" y="232024"/>
            <a:ext cx="5570" cy="1250"/>
          </a:xfrm>
          <a:custGeom>
            <a:rect b="b" l="l" r="r" t="t"/>
            <a:pathLst>
              <a:path extrusionOk="0" h="22" w="98">
                <a:moveTo>
                  <a:pt x="0" y="1"/>
                </a:moveTo>
                <a:lnTo>
                  <a:pt x="97" y="21"/>
                </a:ln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5681180" y="2530992"/>
            <a:ext cx="62786" cy="33606"/>
          </a:xfrm>
          <a:custGeom>
            <a:rect b="b" l="l" r="r" t="t"/>
            <a:pathLst>
              <a:path extrusionOk="0" h="1678" w="3135">
                <a:moveTo>
                  <a:pt x="522" y="1"/>
                </a:moveTo>
                <a:cubicBezTo>
                  <a:pt x="343" y="1"/>
                  <a:pt x="169" y="21"/>
                  <a:pt x="0" y="52"/>
                </a:cubicBezTo>
                <a:cubicBezTo>
                  <a:pt x="26" y="170"/>
                  <a:pt x="46" y="292"/>
                  <a:pt x="67" y="405"/>
                </a:cubicBezTo>
                <a:cubicBezTo>
                  <a:pt x="271" y="359"/>
                  <a:pt x="481" y="333"/>
                  <a:pt x="700" y="333"/>
                </a:cubicBezTo>
                <a:cubicBezTo>
                  <a:pt x="1723" y="333"/>
                  <a:pt x="2618" y="870"/>
                  <a:pt x="3114" y="1678"/>
                </a:cubicBezTo>
                <a:cubicBezTo>
                  <a:pt x="3134" y="1668"/>
                  <a:pt x="3134" y="1657"/>
                  <a:pt x="3134" y="1657"/>
                </a:cubicBezTo>
                <a:cubicBezTo>
                  <a:pt x="3109" y="1601"/>
                  <a:pt x="3083" y="1550"/>
                  <a:pt x="3052" y="1499"/>
                </a:cubicBezTo>
                <a:cubicBezTo>
                  <a:pt x="3052" y="1499"/>
                  <a:pt x="3052" y="1494"/>
                  <a:pt x="3047" y="1494"/>
                </a:cubicBezTo>
                <a:cubicBezTo>
                  <a:pt x="3022" y="1443"/>
                  <a:pt x="2986" y="1397"/>
                  <a:pt x="2960" y="1351"/>
                </a:cubicBezTo>
                <a:lnTo>
                  <a:pt x="2925" y="1294"/>
                </a:lnTo>
                <a:cubicBezTo>
                  <a:pt x="2904" y="1264"/>
                  <a:pt x="2878" y="1233"/>
                  <a:pt x="2858" y="1197"/>
                </a:cubicBezTo>
                <a:cubicBezTo>
                  <a:pt x="2838" y="1172"/>
                  <a:pt x="2822" y="1141"/>
                  <a:pt x="2797" y="1115"/>
                </a:cubicBezTo>
                <a:cubicBezTo>
                  <a:pt x="2771" y="1085"/>
                  <a:pt x="2751" y="1059"/>
                  <a:pt x="2725" y="1029"/>
                </a:cubicBezTo>
                <a:cubicBezTo>
                  <a:pt x="2705" y="1003"/>
                  <a:pt x="2684" y="983"/>
                  <a:pt x="2669" y="957"/>
                </a:cubicBezTo>
                <a:cubicBezTo>
                  <a:pt x="2648" y="937"/>
                  <a:pt x="2633" y="916"/>
                  <a:pt x="2618" y="901"/>
                </a:cubicBezTo>
                <a:cubicBezTo>
                  <a:pt x="2577" y="855"/>
                  <a:pt x="2531" y="809"/>
                  <a:pt x="2490" y="773"/>
                </a:cubicBezTo>
                <a:cubicBezTo>
                  <a:pt x="2475" y="758"/>
                  <a:pt x="2464" y="747"/>
                  <a:pt x="2449" y="737"/>
                </a:cubicBezTo>
                <a:cubicBezTo>
                  <a:pt x="2423" y="712"/>
                  <a:pt x="2398" y="696"/>
                  <a:pt x="2367" y="671"/>
                </a:cubicBezTo>
                <a:cubicBezTo>
                  <a:pt x="2352" y="655"/>
                  <a:pt x="2337" y="645"/>
                  <a:pt x="2321" y="630"/>
                </a:cubicBezTo>
                <a:cubicBezTo>
                  <a:pt x="2234" y="558"/>
                  <a:pt x="2137" y="492"/>
                  <a:pt x="2035" y="425"/>
                </a:cubicBezTo>
                <a:cubicBezTo>
                  <a:pt x="2014" y="415"/>
                  <a:pt x="2004" y="405"/>
                  <a:pt x="1984" y="395"/>
                </a:cubicBezTo>
                <a:cubicBezTo>
                  <a:pt x="1953" y="374"/>
                  <a:pt x="1917" y="354"/>
                  <a:pt x="1887" y="343"/>
                </a:cubicBezTo>
                <a:lnTo>
                  <a:pt x="1851" y="323"/>
                </a:lnTo>
                <a:cubicBezTo>
                  <a:pt x="1789" y="292"/>
                  <a:pt x="1733" y="267"/>
                  <a:pt x="1672" y="241"/>
                </a:cubicBezTo>
                <a:cubicBezTo>
                  <a:pt x="1646" y="226"/>
                  <a:pt x="1626" y="221"/>
                  <a:pt x="1600" y="211"/>
                </a:cubicBezTo>
                <a:cubicBezTo>
                  <a:pt x="1570" y="195"/>
                  <a:pt x="1544" y="185"/>
                  <a:pt x="1508" y="175"/>
                </a:cubicBezTo>
                <a:lnTo>
                  <a:pt x="1396" y="139"/>
                </a:lnTo>
                <a:cubicBezTo>
                  <a:pt x="1365" y="124"/>
                  <a:pt x="1329" y="119"/>
                  <a:pt x="1294" y="103"/>
                </a:cubicBezTo>
                <a:cubicBezTo>
                  <a:pt x="1263" y="98"/>
                  <a:pt x="1227" y="88"/>
                  <a:pt x="1191" y="83"/>
                </a:cubicBezTo>
                <a:lnTo>
                  <a:pt x="1115" y="62"/>
                </a:lnTo>
                <a:cubicBezTo>
                  <a:pt x="1063" y="47"/>
                  <a:pt x="1012" y="42"/>
                  <a:pt x="961" y="37"/>
                </a:cubicBezTo>
                <a:cubicBezTo>
                  <a:pt x="941" y="37"/>
                  <a:pt x="920" y="32"/>
                  <a:pt x="905" y="32"/>
                </a:cubicBezTo>
                <a:cubicBezTo>
                  <a:pt x="859" y="21"/>
                  <a:pt x="813" y="16"/>
                  <a:pt x="762" y="16"/>
                </a:cubicBezTo>
                <a:cubicBezTo>
                  <a:pt x="741" y="16"/>
                  <a:pt x="716" y="11"/>
                  <a:pt x="700" y="11"/>
                </a:cubicBezTo>
                <a:cubicBezTo>
                  <a:pt x="639" y="1"/>
                  <a:pt x="583" y="1"/>
                  <a:pt x="532" y="1"/>
                </a:cubicBezTo>
                <a:close/>
              </a:path>
            </a:pathLst>
          </a:custGeom>
          <a:solidFill>
            <a:srgbClr val="FFD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3546225" y="415925"/>
            <a:ext cx="2875200" cy="326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510350" y="415925"/>
            <a:ext cx="2875200" cy="326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68" name="Google Shape;68;p5"/>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69" name="Google Shape;69;p5"/>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pic>
        <p:nvPicPr>
          <p:cNvPr id="71" name="Google Shape;7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2" name="Google Shape;72;p6"/>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632550" y="720800"/>
            <a:ext cx="7878900" cy="405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txBox="1"/>
          <p:nvPr>
            <p:ph type="title"/>
          </p:nvPr>
        </p:nvSpPr>
        <p:spPr>
          <a:xfrm>
            <a:off x="612950" y="445025"/>
            <a:ext cx="5186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6"/>
          <p:cNvSpPr/>
          <p:nvPr/>
        </p:nvSpPr>
        <p:spPr>
          <a:xfrm>
            <a:off x="8842575"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9038375"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8722075"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77800" y="-1100"/>
            <a:ext cx="9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736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7300" y="-1100"/>
            <a:ext cx="18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pic>
        <p:nvPicPr>
          <p:cNvPr id="82" name="Google Shape;82;p7"/>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83" name="Google Shape;83;p7"/>
          <p:cNvSpPr/>
          <p:nvPr/>
        </p:nvSpPr>
        <p:spPr>
          <a:xfrm rot="5400000">
            <a:off x="5756150"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rot="5400000">
            <a:off x="480262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rot="5400000">
            <a:off x="442687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608025" y="444750"/>
            <a:ext cx="4379700" cy="323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1348900" y="3866000"/>
            <a:ext cx="7795200" cy="780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9" name="Google Shape;89;p7"/>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90" name="Google Shape;90;p7"/>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92" name="Google Shape;92;p7"/>
          <p:cNvSpPr txBox="1"/>
          <p:nvPr>
            <p:ph type="title"/>
          </p:nvPr>
        </p:nvSpPr>
        <p:spPr>
          <a:xfrm>
            <a:off x="1434925" y="3982250"/>
            <a:ext cx="5024400" cy="646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7"/>
          <p:cNvSpPr txBox="1"/>
          <p:nvPr>
            <p:ph idx="1" type="subTitle"/>
          </p:nvPr>
        </p:nvSpPr>
        <p:spPr>
          <a:xfrm>
            <a:off x="721100" y="715500"/>
            <a:ext cx="4150500" cy="2540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pic>
        <p:nvPicPr>
          <p:cNvPr id="95" name="Google Shape;95;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6" name="Google Shape;96;p8"/>
          <p:cNvSpPr/>
          <p:nvPr/>
        </p:nvSpPr>
        <p:spPr>
          <a:xfrm>
            <a:off x="-1450" y="-1100"/>
            <a:ext cx="9144000" cy="5143500"/>
          </a:xfrm>
          <a:prstGeom prst="rect">
            <a:avLst/>
          </a:prstGeom>
          <a:solidFill>
            <a:srgbClr val="081935">
              <a:alpha val="21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flipH="1">
            <a:off x="8121463"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flipH="1">
            <a:off x="2823488"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399987" y="-60250"/>
            <a:ext cx="2866200" cy="52614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rot="10800000">
            <a:off x="-1687" y="973188"/>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101" name="Google Shape;101;p8"/>
          <p:cNvSpPr/>
          <p:nvPr/>
        </p:nvSpPr>
        <p:spPr>
          <a:xfrm flipH="1">
            <a:off x="8584550" y="-10175"/>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102" name="Google Shape;102;p8"/>
          <p:cNvSpPr/>
          <p:nvPr/>
        </p:nvSpPr>
        <p:spPr>
          <a:xfrm>
            <a:off x="1223450" y="567764"/>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cap="flat" cmpd="sng" w="19050">
            <a:solidFill>
              <a:schemeClr val="lt1"/>
            </a:solidFill>
            <a:prstDash val="solid"/>
            <a:round/>
            <a:headEnd len="med" w="med" type="none"/>
            <a:tailEnd len="med" w="med" type="none"/>
          </a:ln>
        </p:spPr>
      </p:sp>
      <p:sp>
        <p:nvSpPr>
          <p:cNvPr id="103" name="Google Shape;103;p8"/>
          <p:cNvSpPr/>
          <p:nvPr/>
        </p:nvSpPr>
        <p:spPr>
          <a:xfrm>
            <a:off x="1325150" y="644350"/>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txBox="1"/>
          <p:nvPr/>
        </p:nvSpPr>
        <p:spPr>
          <a:xfrm>
            <a:off x="1495700" y="459688"/>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105" name="Google Shape;105;p8"/>
          <p:cNvSpPr/>
          <p:nvPr/>
        </p:nvSpPr>
        <p:spPr>
          <a:xfrm>
            <a:off x="-41400" y="4647225"/>
            <a:ext cx="9228600" cy="49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1223450" y="833700"/>
            <a:ext cx="6694200" cy="347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txBox="1"/>
          <p:nvPr>
            <p:ph type="title"/>
          </p:nvPr>
        </p:nvSpPr>
        <p:spPr>
          <a:xfrm>
            <a:off x="1388100" y="1750350"/>
            <a:ext cx="6367800" cy="16428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pic>
        <p:nvPicPr>
          <p:cNvPr id="109" name="Google Shape;109;p9"/>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110" name="Google Shape;110;p9"/>
          <p:cNvSpPr/>
          <p:nvPr/>
        </p:nvSpPr>
        <p:spPr>
          <a:xfrm rot="5400000">
            <a:off x="-1787375"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rot="5400000">
            <a:off x="-1143886" y="2439900"/>
            <a:ext cx="5142300" cy="26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rot="5400000">
            <a:off x="5725267" y="2109300"/>
            <a:ext cx="5142300" cy="923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rot="5400000">
            <a:off x="4771742" y="2361600"/>
            <a:ext cx="5142300" cy="4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rot="5400000">
            <a:off x="-2157525"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rot="5400000">
            <a:off x="4395992" y="2552400"/>
            <a:ext cx="5142300" cy="3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1403025" y="857175"/>
            <a:ext cx="6335700" cy="310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txBox="1"/>
          <p:nvPr>
            <p:ph type="title"/>
          </p:nvPr>
        </p:nvSpPr>
        <p:spPr>
          <a:xfrm>
            <a:off x="2069250" y="1326150"/>
            <a:ext cx="5005500" cy="77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0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8" name="Google Shape;118;p9"/>
          <p:cNvSpPr txBox="1"/>
          <p:nvPr>
            <p:ph idx="1" type="subTitle"/>
          </p:nvPr>
        </p:nvSpPr>
        <p:spPr>
          <a:xfrm>
            <a:off x="2325300" y="2101175"/>
            <a:ext cx="4493400" cy="146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txBox="1"/>
          <p:nvPr>
            <p:ph type="title"/>
          </p:nvPr>
        </p:nvSpPr>
        <p:spPr>
          <a:xfrm>
            <a:off x="617275" y="3984125"/>
            <a:ext cx="7986000" cy="490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4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0"/>
          <p:cNvSpPr/>
          <p:nvPr/>
        </p:nvSpPr>
        <p:spPr>
          <a:xfrm>
            <a:off x="0" y="3866000"/>
            <a:ext cx="9144000" cy="127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14450" y="3590375"/>
            <a:ext cx="1363438"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123" name="Google Shape;123;p10"/>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sp>
        <p:nvSpPr>
          <p:cNvPr id="124" name="Google Shape;124;p10"/>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125" y="3851325"/>
            <a:ext cx="9144000" cy="79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30200"/>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1pPr>
            <a:lvl2pPr indent="-317500" lvl="1" marL="914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2pPr>
            <a:lvl3pPr indent="-317500" lvl="2" marL="1371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3pPr>
            <a:lvl4pPr indent="-317500" lvl="3" marL="1828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4pPr>
            <a:lvl5pPr indent="-317500" lvl="4" marL="22860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5pPr>
            <a:lvl6pPr indent="-317500" lvl="5" marL="27432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6pPr>
            <a:lvl7pPr indent="-317500" lvl="6" marL="3200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7pPr>
            <a:lvl8pPr indent="-317500" lvl="7" marL="3657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8pPr>
            <a:lvl9pPr indent="-317500" lvl="8" marL="4114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www.tampabay.com/archive/2011/04/27/mike-haridopolos-says-many-states-are-floundering-under-crushing-deficit-spending/" TargetMode="External"/><Relationship Id="rId4" Type="http://schemas.openxmlformats.org/officeDocument/2006/relationships/hyperlink" Target="https://www.tampabay.com/archive/2011/04/27/mike-haridopolos-says-many-states-are-floundering-under-crushing-deficit-spending/" TargetMode="External"/><Relationship Id="rId5" Type="http://schemas.openxmlformats.org/officeDocument/2006/relationships/hyperlink" Target="https://www.breitbart.com/the-media/2015/08/08/illegal-alien-crime-accounts-for-over-30-of-murders-in-some-st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doi.org/10.34740/KAGGLE/DSV/911" TargetMode="External"/><Relationship Id="rId4" Type="http://schemas.openxmlformats.org/officeDocument/2006/relationships/hyperlink" Target="https://dx.doi.org/10.21227/fbzd-sw81" TargetMode="External"/><Relationship Id="rId5" Type="http://schemas.openxmlformats.org/officeDocument/2006/relationships/hyperlink" Target="https://www.forbes.com/sites/forbestechcouncil/2021/03/26/buzzword-or-real-threat-fake-news-is-more-dangerous-than-you-think/?sh=60c12f043a5f" TargetMode="External"/><Relationship Id="rId6" Type="http://schemas.openxmlformats.org/officeDocument/2006/relationships/hyperlink" Target="https://www.pewresearch.org/journalism/2019/06/05/many-americans-say-made-up-news-is-a-critical-problem-that-needs-to-be-fix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p:nvPr/>
        </p:nvSpPr>
        <p:spPr>
          <a:xfrm>
            <a:off x="0" y="3371375"/>
            <a:ext cx="4656300" cy="84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txBox="1"/>
          <p:nvPr>
            <p:ph type="ctrTitle"/>
          </p:nvPr>
        </p:nvSpPr>
        <p:spPr>
          <a:xfrm>
            <a:off x="721100" y="1406800"/>
            <a:ext cx="4697100" cy="187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Detecting Fake vs Real News</a:t>
            </a:r>
            <a:endParaRPr>
              <a:solidFill>
                <a:schemeClr val="dk1"/>
              </a:solidFill>
            </a:endParaRPr>
          </a:p>
        </p:txBody>
      </p:sp>
      <p:sp>
        <p:nvSpPr>
          <p:cNvPr id="454" name="Google Shape;454;p39"/>
          <p:cNvSpPr/>
          <p:nvPr/>
        </p:nvSpPr>
        <p:spPr>
          <a:xfrm flipH="1">
            <a:off x="5311540" y="-17769"/>
            <a:ext cx="2820600" cy="5177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flipH="1">
            <a:off x="8550863" y="-10175"/>
            <a:ext cx="607900" cy="4227675"/>
          </a:xfrm>
          <a:custGeom>
            <a:rect b="b" l="l" r="r" t="t"/>
            <a:pathLst>
              <a:path extrusionOk="0" h="169107" w="24316">
                <a:moveTo>
                  <a:pt x="24316" y="98"/>
                </a:moveTo>
                <a:lnTo>
                  <a:pt x="0" y="169107"/>
                </a:lnTo>
                <a:lnTo>
                  <a:pt x="57" y="0"/>
                </a:lnTo>
                <a:close/>
              </a:path>
            </a:pathLst>
          </a:custGeom>
          <a:solidFill>
            <a:schemeClr val="accent2"/>
          </a:solidFill>
          <a:ln>
            <a:noFill/>
          </a:ln>
        </p:spPr>
      </p:sp>
      <p:sp>
        <p:nvSpPr>
          <p:cNvPr id="456" name="Google Shape;456;p39"/>
          <p:cNvSpPr/>
          <p:nvPr/>
        </p:nvSpPr>
        <p:spPr>
          <a:xfrm flipH="1">
            <a:off x="7703550" y="-17775"/>
            <a:ext cx="926100" cy="5177100"/>
          </a:xfrm>
          <a:prstGeom prst="parallelogram">
            <a:avLst>
              <a:gd fmla="val 7917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idx="1" type="subTitle"/>
          </p:nvPr>
        </p:nvSpPr>
        <p:spPr>
          <a:xfrm>
            <a:off x="0" y="3371375"/>
            <a:ext cx="45981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The East-West Alliance:</a:t>
            </a:r>
            <a:endParaRPr/>
          </a:p>
          <a:p>
            <a:pPr indent="0" lvl="0" marL="0" rtl="0" algn="l">
              <a:spcBef>
                <a:spcPts val="0"/>
              </a:spcBef>
              <a:spcAft>
                <a:spcPts val="0"/>
              </a:spcAft>
              <a:buNone/>
            </a:pPr>
            <a:r>
              <a:rPr lang="en"/>
              <a:t>Nicolas Carreras, </a:t>
            </a:r>
            <a:r>
              <a:rPr lang="en"/>
              <a:t>Leticia Genao, Kevin Peng, and </a:t>
            </a:r>
            <a:r>
              <a:rPr lang="en"/>
              <a:t>Molovi Shuba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2400"/>
                                        <p:tgtEl>
                                          <p:spTgt spid="4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8"/>
          <p:cNvSpPr/>
          <p:nvPr/>
        </p:nvSpPr>
        <p:spPr>
          <a:xfrm>
            <a:off x="628750" y="1108750"/>
            <a:ext cx="8073900" cy="80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628750" y="1108750"/>
            <a:ext cx="1949400" cy="800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29175" y="458750"/>
            <a:ext cx="60606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
          <p:cNvSpPr txBox="1"/>
          <p:nvPr>
            <p:ph idx="9" type="subTitle"/>
          </p:nvPr>
        </p:nvSpPr>
        <p:spPr>
          <a:xfrm>
            <a:off x="686650" y="1246550"/>
            <a:ext cx="1833600" cy="61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t>Description</a:t>
            </a:r>
            <a:endParaRPr sz="2100"/>
          </a:p>
        </p:txBody>
      </p:sp>
      <p:sp>
        <p:nvSpPr>
          <p:cNvPr id="603" name="Google Shape;603;p48"/>
          <p:cNvSpPr txBox="1"/>
          <p:nvPr>
            <p:ph type="title"/>
          </p:nvPr>
        </p:nvSpPr>
        <p:spPr>
          <a:xfrm>
            <a:off x="781500" y="445025"/>
            <a:ext cx="75810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Data</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604" name="Google Shape;604;p48"/>
          <p:cNvSpPr txBox="1"/>
          <p:nvPr/>
        </p:nvSpPr>
        <p:spPr>
          <a:xfrm>
            <a:off x="2676825" y="1155450"/>
            <a:ext cx="60606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Poppins Light"/>
                <a:ea typeface="Poppins Light"/>
                <a:cs typeface="Poppins Light"/>
                <a:sym typeface="Poppins Light"/>
              </a:rPr>
              <a:t>Combined a labeled Kaggle dataset (2016-2019) with several collected labeled datasets (2007-2020) to create a unique 13 year dataset</a:t>
            </a:r>
            <a:endParaRPr sz="1300">
              <a:solidFill>
                <a:schemeClr val="lt1"/>
              </a:solidFill>
              <a:latin typeface="Poppins Light"/>
              <a:ea typeface="Poppins Light"/>
              <a:cs typeface="Poppins Light"/>
              <a:sym typeface="Poppins Light"/>
            </a:endParaRPr>
          </a:p>
          <a:p>
            <a:pPr indent="0" lvl="0" marL="0" rtl="0" algn="ctr">
              <a:spcBef>
                <a:spcPts val="0"/>
              </a:spcBef>
              <a:spcAft>
                <a:spcPts val="0"/>
              </a:spcAft>
              <a:buNone/>
            </a:pPr>
            <a:r>
              <a:t/>
            </a:r>
            <a:endParaRPr>
              <a:solidFill>
                <a:schemeClr val="lt1"/>
              </a:solidFill>
              <a:latin typeface="Poppins Light"/>
              <a:ea typeface="Poppins Light"/>
              <a:cs typeface="Poppins Light"/>
              <a:sym typeface="Poppins Light"/>
            </a:endParaRPr>
          </a:p>
          <a:p>
            <a:pPr indent="0" lvl="0" marL="0" rtl="0" algn="l">
              <a:spcBef>
                <a:spcPts val="0"/>
              </a:spcBef>
              <a:spcAft>
                <a:spcPts val="0"/>
              </a:spcAft>
              <a:buNone/>
            </a:pPr>
            <a:r>
              <a:t/>
            </a:r>
            <a:endParaRPr>
              <a:solidFill>
                <a:schemeClr val="lt1"/>
              </a:solidFill>
              <a:latin typeface="Poppins Light"/>
              <a:ea typeface="Poppins Light"/>
              <a:cs typeface="Poppins Light"/>
              <a:sym typeface="Poppins Light"/>
            </a:endParaRPr>
          </a:p>
        </p:txBody>
      </p:sp>
      <p:sp>
        <p:nvSpPr>
          <p:cNvPr id="605" name="Google Shape;605;p48"/>
          <p:cNvSpPr/>
          <p:nvPr/>
        </p:nvSpPr>
        <p:spPr>
          <a:xfrm>
            <a:off x="2233375" y="4039225"/>
            <a:ext cx="3686700" cy="88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628750" y="4039225"/>
            <a:ext cx="1949400" cy="88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txBox="1"/>
          <p:nvPr>
            <p:ph idx="9" type="subTitle"/>
          </p:nvPr>
        </p:nvSpPr>
        <p:spPr>
          <a:xfrm>
            <a:off x="686650" y="4191250"/>
            <a:ext cx="18336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100"/>
              <a:t>Total Rows</a:t>
            </a:r>
            <a:endParaRPr sz="2100"/>
          </a:p>
        </p:txBody>
      </p:sp>
      <p:sp>
        <p:nvSpPr>
          <p:cNvPr id="608" name="Google Shape;608;p48"/>
          <p:cNvSpPr txBox="1"/>
          <p:nvPr/>
        </p:nvSpPr>
        <p:spPr>
          <a:xfrm>
            <a:off x="2628750" y="4090750"/>
            <a:ext cx="3181800" cy="7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Poppins Light"/>
                <a:ea typeface="Poppins Light"/>
                <a:cs typeface="Poppins Light"/>
                <a:sym typeface="Poppins Light"/>
              </a:rPr>
              <a:t>Uncleaned: 44,898 + 63,062 = 107,960</a:t>
            </a:r>
            <a:endParaRPr sz="12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sz="1200">
                <a:solidFill>
                  <a:schemeClr val="dk2"/>
                </a:solidFill>
                <a:latin typeface="Poppins Light"/>
                <a:ea typeface="Poppins Light"/>
                <a:cs typeface="Poppins Light"/>
                <a:sym typeface="Poppins Light"/>
              </a:rPr>
              <a:t>Cleaned/lemmatized: 38,584 + 39,282 - 28 = 77,838</a:t>
            </a:r>
            <a:endParaRPr sz="1200">
              <a:solidFill>
                <a:schemeClr val="dk2"/>
              </a:solidFill>
              <a:latin typeface="Poppins Light"/>
              <a:ea typeface="Poppins Light"/>
              <a:cs typeface="Poppins Light"/>
              <a:sym typeface="Poppins Light"/>
            </a:endParaRPr>
          </a:p>
        </p:txBody>
      </p:sp>
      <p:sp>
        <p:nvSpPr>
          <p:cNvPr id="609" name="Google Shape;609;p48"/>
          <p:cNvSpPr/>
          <p:nvPr/>
        </p:nvSpPr>
        <p:spPr>
          <a:xfrm>
            <a:off x="1849675" y="1978775"/>
            <a:ext cx="4181700" cy="10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628738" y="1978763"/>
            <a:ext cx="1949400" cy="103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txBox="1"/>
          <p:nvPr>
            <p:ph idx="9" type="subTitle"/>
          </p:nvPr>
        </p:nvSpPr>
        <p:spPr>
          <a:xfrm>
            <a:off x="686638" y="2039356"/>
            <a:ext cx="1833600" cy="91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100"/>
              <a:t>Initial </a:t>
            </a:r>
            <a:r>
              <a:rPr lang="en" sz="2100"/>
              <a:t>Columns</a:t>
            </a:r>
            <a:endParaRPr sz="2100"/>
          </a:p>
        </p:txBody>
      </p:sp>
      <p:sp>
        <p:nvSpPr>
          <p:cNvPr id="612" name="Google Shape;612;p48"/>
          <p:cNvSpPr txBox="1"/>
          <p:nvPr/>
        </p:nvSpPr>
        <p:spPr>
          <a:xfrm>
            <a:off x="2628750" y="1978775"/>
            <a:ext cx="3462000" cy="10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Title: The title of the article</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Text: The text of the article</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Subject: The category of the news</a:t>
            </a:r>
            <a:endParaRPr sz="1300">
              <a:solidFill>
                <a:schemeClr val="dk2"/>
              </a:solidFill>
              <a:latin typeface="Poppins Light"/>
              <a:ea typeface="Poppins Light"/>
              <a:cs typeface="Poppins Light"/>
              <a:sym typeface="Poppins Light"/>
            </a:endParaRPr>
          </a:p>
          <a:p>
            <a:pPr indent="0" lvl="0" marL="0" rtl="0" algn="l">
              <a:lnSpc>
                <a:spcPct val="115000"/>
              </a:lnSpc>
              <a:spcBef>
                <a:spcPts val="0"/>
              </a:spcBef>
              <a:spcAft>
                <a:spcPts val="0"/>
              </a:spcAft>
              <a:buNone/>
            </a:pPr>
            <a:r>
              <a:rPr lang="en" sz="1300">
                <a:solidFill>
                  <a:schemeClr val="dk2"/>
                </a:solidFill>
                <a:latin typeface="Poppins Light"/>
                <a:ea typeface="Poppins Light"/>
                <a:cs typeface="Poppins Light"/>
                <a:sym typeface="Poppins Light"/>
              </a:rPr>
              <a:t>Date: The date the article was posted</a:t>
            </a:r>
            <a:endParaRPr sz="1300">
              <a:solidFill>
                <a:schemeClr val="dk2"/>
              </a:solidFill>
              <a:latin typeface="Poppins Light"/>
              <a:ea typeface="Poppins Light"/>
              <a:cs typeface="Poppins Light"/>
              <a:sym typeface="Poppins Light"/>
            </a:endParaRPr>
          </a:p>
        </p:txBody>
      </p:sp>
      <p:sp>
        <p:nvSpPr>
          <p:cNvPr id="613" name="Google Shape;613;p48"/>
          <p:cNvSpPr/>
          <p:nvPr/>
        </p:nvSpPr>
        <p:spPr>
          <a:xfrm>
            <a:off x="1849675" y="3086700"/>
            <a:ext cx="6564300" cy="88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628750" y="3086700"/>
            <a:ext cx="1949400" cy="88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txBox="1"/>
          <p:nvPr>
            <p:ph idx="9" type="subTitle"/>
          </p:nvPr>
        </p:nvSpPr>
        <p:spPr>
          <a:xfrm>
            <a:off x="570850" y="3119025"/>
            <a:ext cx="1949400" cy="8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Feature Engineering </a:t>
            </a:r>
            <a:endParaRPr sz="2100"/>
          </a:p>
          <a:p>
            <a:pPr indent="0" lvl="0" marL="0" rtl="0" algn="ctr">
              <a:lnSpc>
                <a:spcPct val="100000"/>
              </a:lnSpc>
              <a:spcBef>
                <a:spcPts val="0"/>
              </a:spcBef>
              <a:spcAft>
                <a:spcPts val="0"/>
              </a:spcAft>
              <a:buNone/>
            </a:pPr>
            <a:r>
              <a:t/>
            </a:r>
            <a:endParaRPr sz="2100"/>
          </a:p>
        </p:txBody>
      </p:sp>
      <p:sp>
        <p:nvSpPr>
          <p:cNvPr id="616" name="Google Shape;616;p48"/>
          <p:cNvSpPr txBox="1"/>
          <p:nvPr/>
        </p:nvSpPr>
        <p:spPr>
          <a:xfrm>
            <a:off x="2676850" y="3210750"/>
            <a:ext cx="5655000" cy="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Poppins Light"/>
                <a:ea typeface="Poppins Light"/>
                <a:cs typeface="Poppins Light"/>
                <a:sym typeface="Poppins Light"/>
              </a:rPr>
              <a:t>Clean Text: The preprocessed and cleaned text that was the final feature for the model </a:t>
            </a:r>
            <a:endParaRPr>
              <a:solidFill>
                <a:schemeClr val="dk2"/>
              </a:solidFill>
              <a:latin typeface="Poppins Light"/>
              <a:ea typeface="Poppins Light"/>
              <a:cs typeface="Poppins Light"/>
              <a:sym typeface="Poppins Light"/>
            </a:endParaRPr>
          </a:p>
        </p:txBody>
      </p:sp>
      <p:sp>
        <p:nvSpPr>
          <p:cNvPr id="617" name="Google Shape;617;p48"/>
          <p:cNvSpPr/>
          <p:nvPr/>
        </p:nvSpPr>
        <p:spPr>
          <a:xfrm>
            <a:off x="6031425" y="4021375"/>
            <a:ext cx="977400" cy="91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52% Fake</a:t>
            </a:r>
            <a:endParaRPr>
              <a:solidFill>
                <a:schemeClr val="dk1"/>
              </a:solidFill>
              <a:latin typeface="Poppins"/>
              <a:ea typeface="Poppins"/>
              <a:cs typeface="Poppins"/>
              <a:sym typeface="Poppins"/>
            </a:endParaRPr>
          </a:p>
        </p:txBody>
      </p:sp>
      <p:sp>
        <p:nvSpPr>
          <p:cNvPr id="618" name="Google Shape;618;p48"/>
          <p:cNvSpPr/>
          <p:nvPr/>
        </p:nvSpPr>
        <p:spPr>
          <a:xfrm>
            <a:off x="7197925" y="4021375"/>
            <a:ext cx="977400" cy="91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48</a:t>
            </a:r>
            <a:r>
              <a:rPr lang="en">
                <a:solidFill>
                  <a:schemeClr val="dk1"/>
                </a:solidFill>
                <a:latin typeface="Poppins"/>
                <a:ea typeface="Poppins"/>
                <a:cs typeface="Poppins"/>
                <a:sym typeface="Poppins"/>
              </a:rPr>
              <a:t>% Real</a:t>
            </a:r>
            <a:endParaRPr>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1000"/>
                                        <p:tgtEl>
                                          <p:spTgt spid="6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9"/>
          <p:cNvSpPr/>
          <p:nvPr/>
        </p:nvSpPr>
        <p:spPr>
          <a:xfrm>
            <a:off x="-63775" y="2397575"/>
            <a:ext cx="5718000" cy="13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56825" y="1484075"/>
            <a:ext cx="20463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txBox="1"/>
          <p:nvPr>
            <p:ph type="title"/>
          </p:nvPr>
        </p:nvSpPr>
        <p:spPr>
          <a:xfrm>
            <a:off x="123175" y="2462300"/>
            <a:ext cx="5465400" cy="8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Data Visualizations</a:t>
            </a:r>
            <a:endParaRPr sz="3900"/>
          </a:p>
        </p:txBody>
      </p:sp>
      <p:sp>
        <p:nvSpPr>
          <p:cNvPr id="626" name="Google Shape;626;p49"/>
          <p:cNvSpPr txBox="1"/>
          <p:nvPr>
            <p:ph idx="2" type="title"/>
          </p:nvPr>
        </p:nvSpPr>
        <p:spPr>
          <a:xfrm>
            <a:off x="721100" y="1409235"/>
            <a:ext cx="18396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27" name="Google Shape;627;p49"/>
          <p:cNvSpPr txBox="1"/>
          <p:nvPr>
            <p:ph idx="1" type="subTitle"/>
          </p:nvPr>
        </p:nvSpPr>
        <p:spPr>
          <a:xfrm>
            <a:off x="123150" y="3078525"/>
            <a:ext cx="53895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What patterns are there in the data?</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0"/>
          <p:cNvSpPr/>
          <p:nvPr/>
        </p:nvSpPr>
        <p:spPr>
          <a:xfrm>
            <a:off x="-29175" y="458750"/>
            <a:ext cx="82620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txBox="1"/>
          <p:nvPr>
            <p:ph type="title"/>
          </p:nvPr>
        </p:nvSpPr>
        <p:spPr>
          <a:xfrm>
            <a:off x="716800" y="445025"/>
            <a:ext cx="713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Top Fake Words</a:t>
            </a:r>
            <a:endParaRPr/>
          </a:p>
          <a:p>
            <a:pPr indent="0" lvl="0" marL="0" rtl="0" algn="ctr">
              <a:spcBef>
                <a:spcPts val="0"/>
              </a:spcBef>
              <a:spcAft>
                <a:spcPts val="0"/>
              </a:spcAft>
              <a:buNone/>
            </a:pPr>
            <a:r>
              <a:t/>
            </a:r>
            <a:endParaRPr/>
          </a:p>
        </p:txBody>
      </p:sp>
      <p:pic>
        <p:nvPicPr>
          <p:cNvPr id="634" name="Google Shape;634;p50"/>
          <p:cNvPicPr preferRelativeResize="0"/>
          <p:nvPr/>
        </p:nvPicPr>
        <p:blipFill rotWithShape="1">
          <a:blip r:embed="rId3">
            <a:alphaModFix/>
          </a:blip>
          <a:srcRect b="0" l="2955" r="1074" t="0"/>
          <a:stretch/>
        </p:blipFill>
        <p:spPr>
          <a:xfrm>
            <a:off x="3594150" y="1203550"/>
            <a:ext cx="4638674" cy="3801500"/>
          </a:xfrm>
          <a:prstGeom prst="rect">
            <a:avLst/>
          </a:prstGeom>
          <a:noFill/>
          <a:ln>
            <a:noFill/>
          </a:ln>
        </p:spPr>
      </p:pic>
      <p:sp>
        <p:nvSpPr>
          <p:cNvPr id="635" name="Google Shape;635;p50"/>
          <p:cNvSpPr/>
          <p:nvPr/>
        </p:nvSpPr>
        <p:spPr>
          <a:xfrm>
            <a:off x="989875" y="1282809"/>
            <a:ext cx="2033400" cy="3945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p:nvPr/>
        </p:nvSpPr>
        <p:spPr>
          <a:xfrm flipH="1" rot="10800000">
            <a:off x="989900" y="1711100"/>
            <a:ext cx="2033400" cy="3034500"/>
          </a:xfrm>
          <a:prstGeom prst="rect">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txBox="1"/>
          <p:nvPr>
            <p:ph idx="1" type="subTitle"/>
          </p:nvPr>
        </p:nvSpPr>
        <p:spPr>
          <a:xfrm>
            <a:off x="989875" y="1243350"/>
            <a:ext cx="20334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Top Words</a:t>
            </a:r>
            <a:endParaRPr sz="1700"/>
          </a:p>
        </p:txBody>
      </p:sp>
      <p:sp>
        <p:nvSpPr>
          <p:cNvPr id="638" name="Google Shape;638;p50"/>
          <p:cNvSpPr txBox="1"/>
          <p:nvPr>
            <p:ph idx="2" type="subTitle"/>
          </p:nvPr>
        </p:nvSpPr>
        <p:spPr>
          <a:xfrm>
            <a:off x="989900" y="1710950"/>
            <a:ext cx="2033400" cy="2959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Trump</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Said</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State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People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Year</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Clinton</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President</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Time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Obama</a:t>
            </a:r>
            <a:endParaRPr b="1" sz="1300">
              <a:solidFill>
                <a:schemeClr val="dk2"/>
              </a:solidFill>
              <a:latin typeface="Poppins"/>
              <a:ea typeface="Poppins"/>
              <a:cs typeface="Poppins"/>
              <a:sym typeface="Poppins"/>
            </a:endParaRPr>
          </a:p>
          <a:p>
            <a:pPr indent="-304800" lvl="0" marL="457200" rtl="0" algn="l">
              <a:lnSpc>
                <a:spcPct val="150000"/>
              </a:lnSpc>
              <a:spcBef>
                <a:spcPts val="0"/>
              </a:spcBef>
              <a:spcAft>
                <a:spcPts val="0"/>
              </a:spcAft>
              <a:buClr>
                <a:schemeClr val="dk2"/>
              </a:buClr>
              <a:buSzPts val="1200"/>
              <a:buFont typeface="Poppins"/>
              <a:buAutoNum type="arabicPeriod"/>
            </a:pPr>
            <a:r>
              <a:rPr b="1" lang="en" sz="1300">
                <a:solidFill>
                  <a:schemeClr val="dk2"/>
                </a:solidFill>
                <a:latin typeface="Poppins"/>
                <a:ea typeface="Poppins"/>
                <a:cs typeface="Poppins"/>
                <a:sym typeface="Poppins"/>
              </a:rPr>
              <a:t>New</a:t>
            </a:r>
            <a:endParaRPr b="1" sz="1200">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400"/>
                                        <p:tgtEl>
                                          <p:spTgt spid="63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1"/>
          <p:cNvSpPr/>
          <p:nvPr/>
        </p:nvSpPr>
        <p:spPr>
          <a:xfrm>
            <a:off x="-29050" y="460025"/>
            <a:ext cx="83712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txBox="1"/>
          <p:nvPr>
            <p:ph type="title"/>
          </p:nvPr>
        </p:nvSpPr>
        <p:spPr>
          <a:xfrm>
            <a:off x="716800" y="445025"/>
            <a:ext cx="635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Top Fake Bi-Grams</a:t>
            </a:r>
            <a:endParaRPr/>
          </a:p>
        </p:txBody>
      </p:sp>
      <p:pic>
        <p:nvPicPr>
          <p:cNvPr id="645" name="Google Shape;645;p51"/>
          <p:cNvPicPr preferRelativeResize="0"/>
          <p:nvPr/>
        </p:nvPicPr>
        <p:blipFill rotWithShape="1">
          <a:blip r:embed="rId3">
            <a:alphaModFix/>
          </a:blip>
          <a:srcRect b="0" l="2088" r="2098" t="0"/>
          <a:stretch/>
        </p:blipFill>
        <p:spPr>
          <a:xfrm>
            <a:off x="3473750" y="1166725"/>
            <a:ext cx="4868400" cy="3747201"/>
          </a:xfrm>
          <a:prstGeom prst="rect">
            <a:avLst/>
          </a:prstGeom>
          <a:noFill/>
          <a:ln>
            <a:noFill/>
          </a:ln>
        </p:spPr>
      </p:pic>
      <p:sp>
        <p:nvSpPr>
          <p:cNvPr id="646" name="Google Shape;646;p51"/>
          <p:cNvSpPr/>
          <p:nvPr/>
        </p:nvSpPr>
        <p:spPr>
          <a:xfrm>
            <a:off x="1003600" y="1282044"/>
            <a:ext cx="2172900" cy="3870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flipH="1" rot="10800000">
            <a:off x="1003629" y="1701975"/>
            <a:ext cx="2172900" cy="2975700"/>
          </a:xfrm>
          <a:prstGeom prst="rect">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txBox="1"/>
          <p:nvPr>
            <p:ph idx="1" type="subTitle"/>
          </p:nvPr>
        </p:nvSpPr>
        <p:spPr>
          <a:xfrm>
            <a:off x="1003600" y="1243350"/>
            <a:ext cx="2172900" cy="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Top Bi-Words</a:t>
            </a:r>
            <a:endParaRPr sz="1700"/>
          </a:p>
        </p:txBody>
      </p:sp>
      <p:sp>
        <p:nvSpPr>
          <p:cNvPr id="649" name="Google Shape;649;p51"/>
          <p:cNvSpPr txBox="1"/>
          <p:nvPr>
            <p:ph idx="2" type="subTitle"/>
          </p:nvPr>
        </p:nvSpPr>
        <p:spPr>
          <a:xfrm>
            <a:off x="1003625" y="1701989"/>
            <a:ext cx="2172900" cy="290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Donald Trump</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Hillary Clinton</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United States</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White House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New York</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Featured Image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Health Care</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Pic Twitter</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Twitter Com</a:t>
            </a:r>
            <a:endParaRPr b="1" sz="1300">
              <a:solidFill>
                <a:schemeClr val="dk2"/>
              </a:solidFill>
              <a:latin typeface="Poppins"/>
              <a:ea typeface="Poppins"/>
              <a:cs typeface="Poppins"/>
              <a:sym typeface="Poppins"/>
            </a:endParaRPr>
          </a:p>
          <a:p>
            <a:pPr indent="-311150" lvl="0" marL="457200" rtl="0" algn="l">
              <a:lnSpc>
                <a:spcPct val="150000"/>
              </a:lnSpc>
              <a:spcBef>
                <a:spcPts val="0"/>
              </a:spcBef>
              <a:spcAft>
                <a:spcPts val="0"/>
              </a:spcAft>
              <a:buClr>
                <a:schemeClr val="dk2"/>
              </a:buClr>
              <a:buSzPts val="1300"/>
              <a:buFont typeface="Poppins"/>
              <a:buAutoNum type="arabicPeriod"/>
            </a:pPr>
            <a:r>
              <a:rPr b="1" lang="en" sz="1300">
                <a:solidFill>
                  <a:schemeClr val="dk2"/>
                </a:solidFill>
                <a:latin typeface="Poppins"/>
                <a:ea typeface="Poppins"/>
                <a:cs typeface="Poppins"/>
                <a:sym typeface="Poppins"/>
              </a:rPr>
              <a:t>President Obama</a:t>
            </a:r>
            <a:endParaRPr b="1">
              <a:solidFill>
                <a:schemeClr val="dk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4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p:nvPr/>
        </p:nvSpPr>
        <p:spPr>
          <a:xfrm>
            <a:off x="-29175" y="458750"/>
            <a:ext cx="72567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2"/>
          <p:cNvSpPr txBox="1"/>
          <p:nvPr>
            <p:ph type="title"/>
          </p:nvPr>
        </p:nvSpPr>
        <p:spPr>
          <a:xfrm>
            <a:off x="435725" y="445025"/>
            <a:ext cx="67917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Fake News over Time</a:t>
            </a:r>
            <a:endParaRPr/>
          </a:p>
          <a:p>
            <a:pPr indent="0" lvl="0" marL="0" rtl="0" algn="ctr">
              <a:spcBef>
                <a:spcPts val="0"/>
              </a:spcBef>
              <a:spcAft>
                <a:spcPts val="0"/>
              </a:spcAft>
              <a:buNone/>
            </a:pPr>
            <a:r>
              <a:t/>
            </a:r>
            <a:endParaRPr/>
          </a:p>
        </p:txBody>
      </p:sp>
      <p:sp>
        <p:nvSpPr>
          <p:cNvPr id="656" name="Google Shape;656;p52"/>
          <p:cNvSpPr/>
          <p:nvPr/>
        </p:nvSpPr>
        <p:spPr>
          <a:xfrm>
            <a:off x="615625" y="1186925"/>
            <a:ext cx="2746200" cy="333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615625" y="1186925"/>
            <a:ext cx="2746200" cy="61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txBox="1"/>
          <p:nvPr>
            <p:ph idx="9" type="subTitle"/>
          </p:nvPr>
        </p:nvSpPr>
        <p:spPr>
          <a:xfrm>
            <a:off x="1151500" y="1229438"/>
            <a:ext cx="22104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2016 Election</a:t>
            </a:r>
            <a:endParaRPr sz="2400"/>
          </a:p>
        </p:txBody>
      </p:sp>
      <p:sp>
        <p:nvSpPr>
          <p:cNvPr id="659" name="Google Shape;659;p52"/>
          <p:cNvSpPr txBox="1"/>
          <p:nvPr>
            <p:ph idx="13" type="subTitle"/>
          </p:nvPr>
        </p:nvSpPr>
        <p:spPr>
          <a:xfrm>
            <a:off x="815325" y="1928825"/>
            <a:ext cx="2328000" cy="23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biggest spike of fake news </a:t>
            </a:r>
            <a:r>
              <a:rPr lang="en" sz="2000"/>
              <a:t>occurring</a:t>
            </a:r>
            <a:r>
              <a:rPr lang="en" sz="2000"/>
              <a:t> during Trump’s election in 2016</a:t>
            </a:r>
            <a:endParaRPr sz="2000"/>
          </a:p>
        </p:txBody>
      </p:sp>
      <p:grpSp>
        <p:nvGrpSpPr>
          <p:cNvPr id="660" name="Google Shape;660;p52"/>
          <p:cNvGrpSpPr/>
          <p:nvPr/>
        </p:nvGrpSpPr>
        <p:grpSpPr>
          <a:xfrm>
            <a:off x="682859" y="1206124"/>
            <a:ext cx="553097" cy="542706"/>
            <a:chOff x="2000029" y="3262258"/>
            <a:chExt cx="377618" cy="382537"/>
          </a:xfrm>
        </p:grpSpPr>
        <p:sp>
          <p:nvSpPr>
            <p:cNvPr id="661" name="Google Shape;661;p52"/>
            <p:cNvSpPr/>
            <p:nvPr/>
          </p:nvSpPr>
          <p:spPr>
            <a:xfrm>
              <a:off x="2299335" y="3449615"/>
              <a:ext cx="11534" cy="11534"/>
            </a:xfrm>
            <a:custGeom>
              <a:rect b="b" l="l" r="r" t="t"/>
              <a:pathLst>
                <a:path extrusionOk="0" h="333" w="333">
                  <a:moveTo>
                    <a:pt x="164" y="0"/>
                  </a:moveTo>
                  <a:cubicBezTo>
                    <a:pt x="77" y="0"/>
                    <a:pt x="0" y="77"/>
                    <a:pt x="0" y="164"/>
                  </a:cubicBezTo>
                  <a:cubicBezTo>
                    <a:pt x="0" y="256"/>
                    <a:pt x="77" y="333"/>
                    <a:pt x="164" y="333"/>
                  </a:cubicBezTo>
                  <a:cubicBezTo>
                    <a:pt x="256" y="333"/>
                    <a:pt x="333" y="256"/>
                    <a:pt x="333" y="164"/>
                  </a:cubicBezTo>
                  <a:cubicBezTo>
                    <a:pt x="328" y="72"/>
                    <a:pt x="256"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2000029" y="3262258"/>
              <a:ext cx="310664" cy="313989"/>
            </a:xfrm>
            <a:custGeom>
              <a:rect b="b" l="l" r="r" t="t"/>
              <a:pathLst>
                <a:path extrusionOk="0" h="9065" w="8969">
                  <a:moveTo>
                    <a:pt x="175" y="0"/>
                  </a:moveTo>
                  <a:cubicBezTo>
                    <a:pt x="78" y="0"/>
                    <a:pt x="1" y="77"/>
                    <a:pt x="1" y="174"/>
                  </a:cubicBezTo>
                  <a:lnTo>
                    <a:pt x="1" y="8958"/>
                  </a:lnTo>
                  <a:cubicBezTo>
                    <a:pt x="6" y="8968"/>
                    <a:pt x="6" y="8983"/>
                    <a:pt x="21" y="8994"/>
                  </a:cubicBezTo>
                  <a:cubicBezTo>
                    <a:pt x="69" y="9043"/>
                    <a:pt x="122" y="9064"/>
                    <a:pt x="170" y="9064"/>
                  </a:cubicBezTo>
                  <a:cubicBezTo>
                    <a:pt x="259" y="9064"/>
                    <a:pt x="333" y="8991"/>
                    <a:pt x="333" y="8901"/>
                  </a:cubicBezTo>
                  <a:lnTo>
                    <a:pt x="333" y="409"/>
                  </a:lnTo>
                  <a:cubicBezTo>
                    <a:pt x="333" y="368"/>
                    <a:pt x="364" y="333"/>
                    <a:pt x="410" y="333"/>
                  </a:cubicBezTo>
                  <a:lnTo>
                    <a:pt x="8565" y="333"/>
                  </a:lnTo>
                  <a:cubicBezTo>
                    <a:pt x="8611" y="333"/>
                    <a:pt x="8641" y="368"/>
                    <a:pt x="8641" y="409"/>
                  </a:cubicBezTo>
                  <a:lnTo>
                    <a:pt x="8641" y="1350"/>
                  </a:lnTo>
                  <a:cubicBezTo>
                    <a:pt x="8641" y="1365"/>
                    <a:pt x="8647" y="1376"/>
                    <a:pt x="8652" y="1381"/>
                  </a:cubicBezTo>
                  <a:cubicBezTo>
                    <a:pt x="8702" y="1431"/>
                    <a:pt x="8756" y="1451"/>
                    <a:pt x="8804" y="1451"/>
                  </a:cubicBezTo>
                  <a:cubicBezTo>
                    <a:pt x="8895" y="1451"/>
                    <a:pt x="8969" y="1380"/>
                    <a:pt x="8969" y="1294"/>
                  </a:cubicBezTo>
                  <a:lnTo>
                    <a:pt x="8969" y="174"/>
                  </a:lnTo>
                  <a:cubicBezTo>
                    <a:pt x="8969" y="77"/>
                    <a:pt x="8892" y="0"/>
                    <a:pt x="87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2106644" y="3534617"/>
              <a:ext cx="47488" cy="54935"/>
            </a:xfrm>
            <a:custGeom>
              <a:rect b="b" l="l" r="r" t="t"/>
              <a:pathLst>
                <a:path extrusionOk="0" h="1586" w="1371">
                  <a:moveTo>
                    <a:pt x="686" y="563"/>
                  </a:moveTo>
                  <a:lnTo>
                    <a:pt x="834" y="952"/>
                  </a:lnTo>
                  <a:lnTo>
                    <a:pt x="538" y="952"/>
                  </a:lnTo>
                  <a:lnTo>
                    <a:pt x="686" y="563"/>
                  </a:lnTo>
                  <a:close/>
                  <a:moveTo>
                    <a:pt x="686" y="1"/>
                  </a:moveTo>
                  <a:cubicBezTo>
                    <a:pt x="609" y="1"/>
                    <a:pt x="538" y="47"/>
                    <a:pt x="507" y="123"/>
                  </a:cubicBezTo>
                  <a:lnTo>
                    <a:pt x="31" y="1361"/>
                  </a:lnTo>
                  <a:cubicBezTo>
                    <a:pt x="1" y="1453"/>
                    <a:pt x="52" y="1555"/>
                    <a:pt x="149" y="1580"/>
                  </a:cubicBezTo>
                  <a:cubicBezTo>
                    <a:pt x="161" y="1583"/>
                    <a:pt x="172" y="1584"/>
                    <a:pt x="183" y="1584"/>
                  </a:cubicBezTo>
                  <a:cubicBezTo>
                    <a:pt x="251" y="1584"/>
                    <a:pt x="312" y="1544"/>
                    <a:pt x="338" y="1478"/>
                  </a:cubicBezTo>
                  <a:lnTo>
                    <a:pt x="415" y="1279"/>
                  </a:lnTo>
                  <a:lnTo>
                    <a:pt x="957" y="1279"/>
                  </a:lnTo>
                  <a:lnTo>
                    <a:pt x="1034" y="1483"/>
                  </a:lnTo>
                  <a:cubicBezTo>
                    <a:pt x="1059" y="1545"/>
                    <a:pt x="1115" y="1586"/>
                    <a:pt x="1187" y="1586"/>
                  </a:cubicBezTo>
                  <a:cubicBezTo>
                    <a:pt x="1202" y="1586"/>
                    <a:pt x="1223" y="1580"/>
                    <a:pt x="1243" y="1570"/>
                  </a:cubicBezTo>
                  <a:cubicBezTo>
                    <a:pt x="1325" y="1540"/>
                    <a:pt x="1371" y="1453"/>
                    <a:pt x="1340" y="1361"/>
                  </a:cubicBezTo>
                  <a:lnTo>
                    <a:pt x="870" y="123"/>
                  </a:lnTo>
                  <a:lnTo>
                    <a:pt x="870" y="113"/>
                  </a:lnTo>
                  <a:cubicBezTo>
                    <a:pt x="865" y="57"/>
                    <a:pt x="809"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p:nvPr/>
          </p:nvSpPr>
          <p:spPr>
            <a:xfrm>
              <a:off x="2166326" y="3533127"/>
              <a:ext cx="36889" cy="56667"/>
            </a:xfrm>
            <a:custGeom>
              <a:rect b="b" l="l" r="r" t="t"/>
              <a:pathLst>
                <a:path extrusionOk="0" h="1636" w="1065">
                  <a:moveTo>
                    <a:pt x="234" y="0"/>
                  </a:moveTo>
                  <a:cubicBezTo>
                    <a:pt x="204" y="0"/>
                    <a:pt x="174" y="15"/>
                    <a:pt x="159" y="49"/>
                  </a:cubicBezTo>
                  <a:cubicBezTo>
                    <a:pt x="67" y="49"/>
                    <a:pt x="1" y="120"/>
                    <a:pt x="1" y="207"/>
                  </a:cubicBezTo>
                  <a:lnTo>
                    <a:pt x="1" y="1470"/>
                  </a:lnTo>
                  <a:cubicBezTo>
                    <a:pt x="1" y="1552"/>
                    <a:pt x="57" y="1629"/>
                    <a:pt x="139" y="1634"/>
                  </a:cubicBezTo>
                  <a:cubicBezTo>
                    <a:pt x="147" y="1635"/>
                    <a:pt x="155" y="1636"/>
                    <a:pt x="164" y="1636"/>
                  </a:cubicBezTo>
                  <a:cubicBezTo>
                    <a:pt x="249" y="1636"/>
                    <a:pt x="318" y="1564"/>
                    <a:pt x="318" y="1475"/>
                  </a:cubicBezTo>
                  <a:lnTo>
                    <a:pt x="318" y="1153"/>
                  </a:lnTo>
                  <a:lnTo>
                    <a:pt x="773" y="1588"/>
                  </a:lnTo>
                  <a:cubicBezTo>
                    <a:pt x="803" y="1623"/>
                    <a:pt x="839" y="1634"/>
                    <a:pt x="885" y="1634"/>
                  </a:cubicBezTo>
                  <a:cubicBezTo>
                    <a:pt x="931" y="1634"/>
                    <a:pt x="967" y="1613"/>
                    <a:pt x="1003" y="1583"/>
                  </a:cubicBezTo>
                  <a:cubicBezTo>
                    <a:pt x="1064" y="1521"/>
                    <a:pt x="1059" y="1419"/>
                    <a:pt x="993" y="1352"/>
                  </a:cubicBezTo>
                  <a:lnTo>
                    <a:pt x="435" y="811"/>
                  </a:lnTo>
                  <a:lnTo>
                    <a:pt x="947" y="335"/>
                  </a:lnTo>
                  <a:cubicBezTo>
                    <a:pt x="1023" y="269"/>
                    <a:pt x="1013" y="146"/>
                    <a:pt x="926" y="79"/>
                  </a:cubicBezTo>
                  <a:cubicBezTo>
                    <a:pt x="898" y="62"/>
                    <a:pt x="868" y="54"/>
                    <a:pt x="838" y="54"/>
                  </a:cubicBezTo>
                  <a:cubicBezTo>
                    <a:pt x="796" y="54"/>
                    <a:pt x="754" y="70"/>
                    <a:pt x="722" y="100"/>
                  </a:cubicBezTo>
                  <a:lnTo>
                    <a:pt x="318" y="473"/>
                  </a:lnTo>
                  <a:lnTo>
                    <a:pt x="318" y="74"/>
                  </a:lnTo>
                  <a:cubicBezTo>
                    <a:pt x="318" y="29"/>
                    <a:pt x="276" y="0"/>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2"/>
            <p:cNvSpPr/>
            <p:nvPr/>
          </p:nvSpPr>
          <p:spPr>
            <a:xfrm>
              <a:off x="2065391" y="3534790"/>
              <a:ext cx="29269" cy="55004"/>
            </a:xfrm>
            <a:custGeom>
              <a:rect b="b" l="l" r="r" t="t"/>
              <a:pathLst>
                <a:path extrusionOk="0" h="1588" w="845">
                  <a:moveTo>
                    <a:pt x="159" y="1"/>
                  </a:moveTo>
                  <a:cubicBezTo>
                    <a:pt x="67" y="1"/>
                    <a:pt x="1" y="72"/>
                    <a:pt x="1" y="159"/>
                  </a:cubicBezTo>
                  <a:lnTo>
                    <a:pt x="1" y="1422"/>
                  </a:lnTo>
                  <a:cubicBezTo>
                    <a:pt x="1" y="1504"/>
                    <a:pt x="57" y="1581"/>
                    <a:pt x="139" y="1586"/>
                  </a:cubicBezTo>
                  <a:cubicBezTo>
                    <a:pt x="147" y="1587"/>
                    <a:pt x="155" y="1588"/>
                    <a:pt x="163" y="1588"/>
                  </a:cubicBezTo>
                  <a:cubicBezTo>
                    <a:pt x="249" y="1588"/>
                    <a:pt x="318" y="1516"/>
                    <a:pt x="318" y="1427"/>
                  </a:cubicBezTo>
                  <a:lnTo>
                    <a:pt x="318" y="947"/>
                  </a:lnTo>
                  <a:lnTo>
                    <a:pt x="619" y="947"/>
                  </a:lnTo>
                  <a:cubicBezTo>
                    <a:pt x="701" y="947"/>
                    <a:pt x="778" y="890"/>
                    <a:pt x="783" y="809"/>
                  </a:cubicBezTo>
                  <a:cubicBezTo>
                    <a:pt x="798" y="711"/>
                    <a:pt x="721" y="630"/>
                    <a:pt x="624" y="630"/>
                  </a:cubicBezTo>
                  <a:lnTo>
                    <a:pt x="318" y="630"/>
                  </a:lnTo>
                  <a:lnTo>
                    <a:pt x="318" y="328"/>
                  </a:lnTo>
                  <a:lnTo>
                    <a:pt x="665" y="323"/>
                  </a:lnTo>
                  <a:cubicBezTo>
                    <a:pt x="747" y="323"/>
                    <a:pt x="824" y="261"/>
                    <a:pt x="829" y="180"/>
                  </a:cubicBezTo>
                  <a:cubicBezTo>
                    <a:pt x="844" y="83"/>
                    <a:pt x="767"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2216274" y="3534617"/>
              <a:ext cx="29961" cy="55108"/>
            </a:xfrm>
            <a:custGeom>
              <a:rect b="b" l="l" r="r" t="t"/>
              <a:pathLst>
                <a:path extrusionOk="0" h="1591" w="865">
                  <a:moveTo>
                    <a:pt x="159" y="1"/>
                  </a:moveTo>
                  <a:cubicBezTo>
                    <a:pt x="72" y="1"/>
                    <a:pt x="1" y="67"/>
                    <a:pt x="1" y="159"/>
                  </a:cubicBezTo>
                  <a:lnTo>
                    <a:pt x="1" y="1432"/>
                  </a:lnTo>
                  <a:cubicBezTo>
                    <a:pt x="1" y="1519"/>
                    <a:pt x="72" y="1591"/>
                    <a:pt x="159" y="1591"/>
                  </a:cubicBezTo>
                  <a:lnTo>
                    <a:pt x="686" y="1591"/>
                  </a:lnTo>
                  <a:cubicBezTo>
                    <a:pt x="767" y="1591"/>
                    <a:pt x="844" y="1534"/>
                    <a:pt x="849" y="1453"/>
                  </a:cubicBezTo>
                  <a:cubicBezTo>
                    <a:pt x="865" y="1355"/>
                    <a:pt x="788" y="1274"/>
                    <a:pt x="691" y="1274"/>
                  </a:cubicBezTo>
                  <a:lnTo>
                    <a:pt x="328" y="1274"/>
                  </a:lnTo>
                  <a:lnTo>
                    <a:pt x="328" y="946"/>
                  </a:lnTo>
                  <a:lnTo>
                    <a:pt x="645" y="946"/>
                  </a:lnTo>
                  <a:cubicBezTo>
                    <a:pt x="732" y="946"/>
                    <a:pt x="808" y="890"/>
                    <a:pt x="813" y="803"/>
                  </a:cubicBezTo>
                  <a:cubicBezTo>
                    <a:pt x="824" y="711"/>
                    <a:pt x="747" y="624"/>
                    <a:pt x="655" y="624"/>
                  </a:cubicBezTo>
                  <a:lnTo>
                    <a:pt x="328" y="624"/>
                  </a:lnTo>
                  <a:lnTo>
                    <a:pt x="328" y="328"/>
                  </a:lnTo>
                  <a:lnTo>
                    <a:pt x="686" y="328"/>
                  </a:lnTo>
                  <a:cubicBezTo>
                    <a:pt x="767" y="328"/>
                    <a:pt x="844" y="266"/>
                    <a:pt x="849" y="185"/>
                  </a:cubicBezTo>
                  <a:cubicBezTo>
                    <a:pt x="865" y="88"/>
                    <a:pt x="788" y="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2244607" y="3507876"/>
              <a:ext cx="41842" cy="41184"/>
            </a:xfrm>
            <a:custGeom>
              <a:rect b="b" l="l" r="r" t="t"/>
              <a:pathLst>
                <a:path extrusionOk="0" h="1189" w="1208">
                  <a:moveTo>
                    <a:pt x="180" y="1"/>
                  </a:moveTo>
                  <a:cubicBezTo>
                    <a:pt x="98" y="1"/>
                    <a:pt x="21" y="57"/>
                    <a:pt x="16" y="139"/>
                  </a:cubicBezTo>
                  <a:cubicBezTo>
                    <a:pt x="1" y="236"/>
                    <a:pt x="77" y="318"/>
                    <a:pt x="174" y="318"/>
                  </a:cubicBezTo>
                  <a:lnTo>
                    <a:pt x="885" y="318"/>
                  </a:lnTo>
                  <a:lnTo>
                    <a:pt x="885" y="1023"/>
                  </a:lnTo>
                  <a:cubicBezTo>
                    <a:pt x="885" y="1105"/>
                    <a:pt x="941" y="1182"/>
                    <a:pt x="1023" y="1187"/>
                  </a:cubicBezTo>
                  <a:cubicBezTo>
                    <a:pt x="1032" y="1188"/>
                    <a:pt x="1040" y="1189"/>
                    <a:pt x="1048" y="1189"/>
                  </a:cubicBezTo>
                  <a:cubicBezTo>
                    <a:pt x="1134" y="1189"/>
                    <a:pt x="1202" y="1117"/>
                    <a:pt x="1202" y="1028"/>
                  </a:cubicBezTo>
                  <a:lnTo>
                    <a:pt x="1202" y="159"/>
                  </a:lnTo>
                  <a:cubicBezTo>
                    <a:pt x="1207" y="67"/>
                    <a:pt x="1141"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2024137" y="3508049"/>
              <a:ext cx="41634" cy="41184"/>
            </a:xfrm>
            <a:custGeom>
              <a:rect b="b" l="l" r="r" t="t"/>
              <a:pathLst>
                <a:path extrusionOk="0" h="1189" w="1202">
                  <a:moveTo>
                    <a:pt x="149" y="0"/>
                  </a:moveTo>
                  <a:cubicBezTo>
                    <a:pt x="67" y="0"/>
                    <a:pt x="0" y="65"/>
                    <a:pt x="0" y="154"/>
                  </a:cubicBezTo>
                  <a:lnTo>
                    <a:pt x="0" y="1023"/>
                  </a:lnTo>
                  <a:cubicBezTo>
                    <a:pt x="0" y="1105"/>
                    <a:pt x="56" y="1182"/>
                    <a:pt x="143" y="1187"/>
                  </a:cubicBezTo>
                  <a:cubicBezTo>
                    <a:pt x="151" y="1188"/>
                    <a:pt x="159" y="1189"/>
                    <a:pt x="167" y="1189"/>
                  </a:cubicBezTo>
                  <a:cubicBezTo>
                    <a:pt x="250" y="1189"/>
                    <a:pt x="322" y="1117"/>
                    <a:pt x="322" y="1028"/>
                  </a:cubicBezTo>
                  <a:lnTo>
                    <a:pt x="322" y="318"/>
                  </a:lnTo>
                  <a:lnTo>
                    <a:pt x="1023" y="318"/>
                  </a:lnTo>
                  <a:cubicBezTo>
                    <a:pt x="1105" y="318"/>
                    <a:pt x="1181" y="261"/>
                    <a:pt x="1192" y="180"/>
                  </a:cubicBezTo>
                  <a:cubicBezTo>
                    <a:pt x="1202" y="82"/>
                    <a:pt x="1125" y="1"/>
                    <a:pt x="1028" y="1"/>
                  </a:cubicBezTo>
                  <a:lnTo>
                    <a:pt x="159" y="1"/>
                  </a:lnTo>
                  <a:cubicBezTo>
                    <a:pt x="156" y="1"/>
                    <a:pt x="152"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2244781" y="3575489"/>
              <a:ext cx="41669" cy="41323"/>
            </a:xfrm>
            <a:custGeom>
              <a:rect b="b" l="l" r="r" t="t"/>
              <a:pathLst>
                <a:path extrusionOk="0" h="1193" w="1203">
                  <a:moveTo>
                    <a:pt x="1041" y="1"/>
                  </a:moveTo>
                  <a:cubicBezTo>
                    <a:pt x="1035" y="1"/>
                    <a:pt x="1029" y="1"/>
                    <a:pt x="1023" y="2"/>
                  </a:cubicBezTo>
                  <a:cubicBezTo>
                    <a:pt x="941" y="17"/>
                    <a:pt x="885" y="83"/>
                    <a:pt x="885" y="170"/>
                  </a:cubicBezTo>
                  <a:lnTo>
                    <a:pt x="885" y="871"/>
                  </a:lnTo>
                  <a:lnTo>
                    <a:pt x="180" y="871"/>
                  </a:lnTo>
                  <a:cubicBezTo>
                    <a:pt x="98" y="871"/>
                    <a:pt x="21" y="927"/>
                    <a:pt x="16" y="1014"/>
                  </a:cubicBezTo>
                  <a:cubicBezTo>
                    <a:pt x="1" y="1106"/>
                    <a:pt x="77" y="1193"/>
                    <a:pt x="175" y="1193"/>
                  </a:cubicBezTo>
                  <a:lnTo>
                    <a:pt x="1044" y="1193"/>
                  </a:lnTo>
                  <a:cubicBezTo>
                    <a:pt x="1136" y="1193"/>
                    <a:pt x="1202" y="1121"/>
                    <a:pt x="1202" y="1029"/>
                  </a:cubicBezTo>
                  <a:lnTo>
                    <a:pt x="1202" y="160"/>
                  </a:lnTo>
                  <a:cubicBezTo>
                    <a:pt x="1202" y="74"/>
                    <a:pt x="1130"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a:off x="2024137" y="3575663"/>
              <a:ext cx="41807" cy="41323"/>
            </a:xfrm>
            <a:custGeom>
              <a:rect b="b" l="l" r="r" t="t"/>
              <a:pathLst>
                <a:path extrusionOk="0" h="1193" w="1207">
                  <a:moveTo>
                    <a:pt x="162" y="1"/>
                  </a:moveTo>
                  <a:cubicBezTo>
                    <a:pt x="156" y="1"/>
                    <a:pt x="150" y="1"/>
                    <a:pt x="143" y="2"/>
                  </a:cubicBezTo>
                  <a:cubicBezTo>
                    <a:pt x="56" y="12"/>
                    <a:pt x="0" y="78"/>
                    <a:pt x="0" y="165"/>
                  </a:cubicBezTo>
                  <a:lnTo>
                    <a:pt x="0" y="1035"/>
                  </a:lnTo>
                  <a:cubicBezTo>
                    <a:pt x="0" y="1121"/>
                    <a:pt x="72" y="1193"/>
                    <a:pt x="159" y="1193"/>
                  </a:cubicBezTo>
                  <a:lnTo>
                    <a:pt x="1028" y="1193"/>
                  </a:lnTo>
                  <a:cubicBezTo>
                    <a:pt x="1115" y="1193"/>
                    <a:pt x="1192" y="1132"/>
                    <a:pt x="1197" y="1050"/>
                  </a:cubicBezTo>
                  <a:cubicBezTo>
                    <a:pt x="1207" y="958"/>
                    <a:pt x="1130" y="871"/>
                    <a:pt x="1038" y="871"/>
                  </a:cubicBezTo>
                  <a:lnTo>
                    <a:pt x="327" y="871"/>
                  </a:lnTo>
                  <a:lnTo>
                    <a:pt x="327" y="165"/>
                  </a:lnTo>
                  <a:cubicBezTo>
                    <a:pt x="327" y="74"/>
                    <a:pt x="255" y="1"/>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2045751" y="3293918"/>
              <a:ext cx="44994" cy="59473"/>
            </a:xfrm>
            <a:custGeom>
              <a:rect b="b" l="l" r="r" t="t"/>
              <a:pathLst>
                <a:path extrusionOk="0" h="1717" w="1299">
                  <a:moveTo>
                    <a:pt x="171" y="1"/>
                  </a:moveTo>
                  <a:cubicBezTo>
                    <a:pt x="167" y="1"/>
                    <a:pt x="163" y="1"/>
                    <a:pt x="159" y="1"/>
                  </a:cubicBezTo>
                  <a:cubicBezTo>
                    <a:pt x="66" y="7"/>
                    <a:pt x="0" y="78"/>
                    <a:pt x="0" y="160"/>
                  </a:cubicBezTo>
                  <a:lnTo>
                    <a:pt x="0" y="1551"/>
                  </a:lnTo>
                  <a:cubicBezTo>
                    <a:pt x="0" y="1632"/>
                    <a:pt x="61" y="1709"/>
                    <a:pt x="143" y="1714"/>
                  </a:cubicBezTo>
                  <a:cubicBezTo>
                    <a:pt x="152" y="1716"/>
                    <a:pt x="160" y="1716"/>
                    <a:pt x="168" y="1716"/>
                  </a:cubicBezTo>
                  <a:cubicBezTo>
                    <a:pt x="254" y="1716"/>
                    <a:pt x="322" y="1644"/>
                    <a:pt x="322" y="1556"/>
                  </a:cubicBezTo>
                  <a:lnTo>
                    <a:pt x="322" y="687"/>
                  </a:lnTo>
                  <a:lnTo>
                    <a:pt x="966" y="1617"/>
                  </a:lnTo>
                  <a:cubicBezTo>
                    <a:pt x="1002" y="1673"/>
                    <a:pt x="1060" y="1701"/>
                    <a:pt x="1119" y="1701"/>
                  </a:cubicBezTo>
                  <a:cubicBezTo>
                    <a:pt x="1136" y="1701"/>
                    <a:pt x="1154" y="1698"/>
                    <a:pt x="1171" y="1694"/>
                  </a:cubicBezTo>
                  <a:cubicBezTo>
                    <a:pt x="1248" y="1668"/>
                    <a:pt x="1299" y="1602"/>
                    <a:pt x="1299" y="1510"/>
                  </a:cubicBezTo>
                  <a:lnTo>
                    <a:pt x="1288" y="160"/>
                  </a:lnTo>
                  <a:cubicBezTo>
                    <a:pt x="1288" y="78"/>
                    <a:pt x="1217" y="7"/>
                    <a:pt x="1125" y="7"/>
                  </a:cubicBezTo>
                  <a:cubicBezTo>
                    <a:pt x="1043" y="7"/>
                    <a:pt x="971" y="78"/>
                    <a:pt x="971" y="170"/>
                  </a:cubicBezTo>
                  <a:lnTo>
                    <a:pt x="982" y="1070"/>
                  </a:lnTo>
                  <a:lnTo>
                    <a:pt x="302" y="83"/>
                  </a:lnTo>
                  <a:cubicBezTo>
                    <a:pt x="268" y="31"/>
                    <a:pt x="222"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2104358" y="3293952"/>
              <a:ext cx="31555" cy="58988"/>
            </a:xfrm>
            <a:custGeom>
              <a:rect b="b" l="l" r="r" t="t"/>
              <a:pathLst>
                <a:path extrusionOk="0" h="1703" w="911">
                  <a:moveTo>
                    <a:pt x="159" y="0"/>
                  </a:moveTo>
                  <a:cubicBezTo>
                    <a:pt x="67" y="0"/>
                    <a:pt x="0" y="72"/>
                    <a:pt x="0" y="159"/>
                  </a:cubicBezTo>
                  <a:lnTo>
                    <a:pt x="0" y="1539"/>
                  </a:lnTo>
                  <a:cubicBezTo>
                    <a:pt x="0" y="1631"/>
                    <a:pt x="67" y="1703"/>
                    <a:pt x="159" y="1703"/>
                  </a:cubicBezTo>
                  <a:lnTo>
                    <a:pt x="731" y="1703"/>
                  </a:lnTo>
                  <a:cubicBezTo>
                    <a:pt x="818" y="1703"/>
                    <a:pt x="895" y="1642"/>
                    <a:pt x="900" y="1560"/>
                  </a:cubicBezTo>
                  <a:cubicBezTo>
                    <a:pt x="910" y="1463"/>
                    <a:pt x="834" y="1381"/>
                    <a:pt x="737" y="1381"/>
                  </a:cubicBezTo>
                  <a:lnTo>
                    <a:pt x="317" y="1381"/>
                  </a:lnTo>
                  <a:lnTo>
                    <a:pt x="317" y="1018"/>
                  </a:lnTo>
                  <a:lnTo>
                    <a:pt x="691" y="1018"/>
                  </a:lnTo>
                  <a:cubicBezTo>
                    <a:pt x="772" y="1018"/>
                    <a:pt x="849" y="962"/>
                    <a:pt x="854" y="875"/>
                  </a:cubicBezTo>
                  <a:cubicBezTo>
                    <a:pt x="864" y="783"/>
                    <a:pt x="788" y="696"/>
                    <a:pt x="696" y="696"/>
                  </a:cubicBezTo>
                  <a:lnTo>
                    <a:pt x="317" y="696"/>
                  </a:lnTo>
                  <a:lnTo>
                    <a:pt x="317" y="333"/>
                  </a:lnTo>
                  <a:lnTo>
                    <a:pt x="731" y="333"/>
                  </a:lnTo>
                  <a:lnTo>
                    <a:pt x="731" y="323"/>
                  </a:lnTo>
                  <a:cubicBezTo>
                    <a:pt x="818" y="323"/>
                    <a:pt x="895" y="261"/>
                    <a:pt x="900" y="179"/>
                  </a:cubicBezTo>
                  <a:cubicBezTo>
                    <a:pt x="910" y="82"/>
                    <a:pt x="834" y="0"/>
                    <a:pt x="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2221781" y="3294021"/>
              <a:ext cx="44128" cy="59473"/>
            </a:xfrm>
            <a:custGeom>
              <a:rect b="b" l="l" r="r" t="t"/>
              <a:pathLst>
                <a:path extrusionOk="0" h="1717" w="1274">
                  <a:moveTo>
                    <a:pt x="651" y="1"/>
                  </a:moveTo>
                  <a:cubicBezTo>
                    <a:pt x="589" y="1"/>
                    <a:pt x="523" y="9"/>
                    <a:pt x="455" y="29"/>
                  </a:cubicBezTo>
                  <a:cubicBezTo>
                    <a:pt x="271" y="90"/>
                    <a:pt x="138" y="234"/>
                    <a:pt x="113" y="413"/>
                  </a:cubicBezTo>
                  <a:cubicBezTo>
                    <a:pt x="82" y="586"/>
                    <a:pt x="159" y="745"/>
                    <a:pt x="302" y="842"/>
                  </a:cubicBezTo>
                  <a:cubicBezTo>
                    <a:pt x="307" y="847"/>
                    <a:pt x="317" y="847"/>
                    <a:pt x="327" y="857"/>
                  </a:cubicBezTo>
                  <a:cubicBezTo>
                    <a:pt x="332" y="862"/>
                    <a:pt x="527" y="944"/>
                    <a:pt x="741" y="1021"/>
                  </a:cubicBezTo>
                  <a:cubicBezTo>
                    <a:pt x="808" y="1047"/>
                    <a:pt x="956" y="1113"/>
                    <a:pt x="936" y="1225"/>
                  </a:cubicBezTo>
                  <a:cubicBezTo>
                    <a:pt x="905" y="1307"/>
                    <a:pt x="808" y="1394"/>
                    <a:pt x="665" y="1394"/>
                  </a:cubicBezTo>
                  <a:cubicBezTo>
                    <a:pt x="527" y="1394"/>
                    <a:pt x="384" y="1333"/>
                    <a:pt x="302" y="1241"/>
                  </a:cubicBezTo>
                  <a:cubicBezTo>
                    <a:pt x="271" y="1205"/>
                    <a:pt x="227" y="1187"/>
                    <a:pt x="182" y="1187"/>
                  </a:cubicBezTo>
                  <a:cubicBezTo>
                    <a:pt x="144" y="1187"/>
                    <a:pt x="104" y="1200"/>
                    <a:pt x="72" y="1225"/>
                  </a:cubicBezTo>
                  <a:cubicBezTo>
                    <a:pt x="10" y="1282"/>
                    <a:pt x="0" y="1384"/>
                    <a:pt x="61" y="1456"/>
                  </a:cubicBezTo>
                  <a:cubicBezTo>
                    <a:pt x="205" y="1614"/>
                    <a:pt x="435" y="1716"/>
                    <a:pt x="665" y="1716"/>
                  </a:cubicBezTo>
                  <a:cubicBezTo>
                    <a:pt x="956" y="1716"/>
                    <a:pt x="1196" y="1532"/>
                    <a:pt x="1242" y="1282"/>
                  </a:cubicBezTo>
                  <a:cubicBezTo>
                    <a:pt x="1273" y="1093"/>
                    <a:pt x="1191" y="847"/>
                    <a:pt x="844" y="719"/>
                  </a:cubicBezTo>
                  <a:cubicBezTo>
                    <a:pt x="670" y="658"/>
                    <a:pt x="511" y="586"/>
                    <a:pt x="460" y="566"/>
                  </a:cubicBezTo>
                  <a:cubicBezTo>
                    <a:pt x="414" y="535"/>
                    <a:pt x="414" y="484"/>
                    <a:pt x="424" y="464"/>
                  </a:cubicBezTo>
                  <a:cubicBezTo>
                    <a:pt x="430" y="438"/>
                    <a:pt x="450" y="372"/>
                    <a:pt x="547" y="346"/>
                  </a:cubicBezTo>
                  <a:cubicBezTo>
                    <a:pt x="584" y="334"/>
                    <a:pt x="619" y="329"/>
                    <a:pt x="654" y="329"/>
                  </a:cubicBezTo>
                  <a:cubicBezTo>
                    <a:pt x="812" y="329"/>
                    <a:pt x="937" y="433"/>
                    <a:pt x="941" y="433"/>
                  </a:cubicBezTo>
                  <a:cubicBezTo>
                    <a:pt x="972" y="458"/>
                    <a:pt x="1009" y="470"/>
                    <a:pt x="1046" y="470"/>
                  </a:cubicBezTo>
                  <a:cubicBezTo>
                    <a:pt x="1093" y="470"/>
                    <a:pt x="1139" y="450"/>
                    <a:pt x="1171" y="413"/>
                  </a:cubicBezTo>
                  <a:cubicBezTo>
                    <a:pt x="1227" y="346"/>
                    <a:pt x="1222" y="244"/>
                    <a:pt x="1150" y="182"/>
                  </a:cubicBezTo>
                  <a:cubicBezTo>
                    <a:pt x="1142" y="174"/>
                    <a:pt x="934" y="1"/>
                    <a:pt x="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a:off x="2147933" y="3293952"/>
              <a:ext cx="64668" cy="59715"/>
            </a:xfrm>
            <a:custGeom>
              <a:rect b="b" l="l" r="r" t="t"/>
              <a:pathLst>
                <a:path extrusionOk="0" h="1724" w="1867">
                  <a:moveTo>
                    <a:pt x="1708" y="0"/>
                  </a:moveTo>
                  <a:cubicBezTo>
                    <a:pt x="1629" y="0"/>
                    <a:pt x="1544" y="55"/>
                    <a:pt x="1534" y="144"/>
                  </a:cubicBezTo>
                  <a:lnTo>
                    <a:pt x="1360" y="1003"/>
                  </a:lnTo>
                  <a:lnTo>
                    <a:pt x="1094" y="123"/>
                  </a:lnTo>
                  <a:cubicBezTo>
                    <a:pt x="1069" y="56"/>
                    <a:pt x="1005" y="9"/>
                    <a:pt x="932" y="9"/>
                  </a:cubicBezTo>
                  <a:cubicBezTo>
                    <a:pt x="917" y="9"/>
                    <a:pt x="901" y="11"/>
                    <a:pt x="885" y="16"/>
                  </a:cubicBezTo>
                  <a:cubicBezTo>
                    <a:pt x="828" y="31"/>
                    <a:pt x="787" y="77"/>
                    <a:pt x="777" y="133"/>
                  </a:cubicBezTo>
                  <a:lnTo>
                    <a:pt x="511" y="997"/>
                  </a:lnTo>
                  <a:lnTo>
                    <a:pt x="337" y="133"/>
                  </a:lnTo>
                  <a:cubicBezTo>
                    <a:pt x="319" y="56"/>
                    <a:pt x="253" y="3"/>
                    <a:pt x="173" y="3"/>
                  </a:cubicBezTo>
                  <a:cubicBezTo>
                    <a:pt x="163" y="3"/>
                    <a:pt x="153" y="4"/>
                    <a:pt x="143" y="6"/>
                  </a:cubicBezTo>
                  <a:cubicBezTo>
                    <a:pt x="56" y="26"/>
                    <a:pt x="0" y="108"/>
                    <a:pt x="15" y="200"/>
                  </a:cubicBezTo>
                  <a:lnTo>
                    <a:pt x="291" y="1575"/>
                  </a:lnTo>
                  <a:cubicBezTo>
                    <a:pt x="291" y="1580"/>
                    <a:pt x="297" y="1585"/>
                    <a:pt x="297" y="1596"/>
                  </a:cubicBezTo>
                  <a:cubicBezTo>
                    <a:pt x="322" y="1677"/>
                    <a:pt x="399" y="1723"/>
                    <a:pt x="486" y="1723"/>
                  </a:cubicBezTo>
                  <a:cubicBezTo>
                    <a:pt x="568" y="1723"/>
                    <a:pt x="639" y="1677"/>
                    <a:pt x="665" y="1590"/>
                  </a:cubicBezTo>
                  <a:lnTo>
                    <a:pt x="665" y="1585"/>
                  </a:lnTo>
                  <a:lnTo>
                    <a:pt x="931" y="716"/>
                  </a:lnTo>
                  <a:lnTo>
                    <a:pt x="1202" y="1585"/>
                  </a:lnTo>
                  <a:cubicBezTo>
                    <a:pt x="1207" y="1606"/>
                    <a:pt x="1217" y="1621"/>
                    <a:pt x="1268" y="1672"/>
                  </a:cubicBezTo>
                  <a:cubicBezTo>
                    <a:pt x="1304" y="1708"/>
                    <a:pt x="1340" y="1718"/>
                    <a:pt x="1386" y="1718"/>
                  </a:cubicBezTo>
                  <a:cubicBezTo>
                    <a:pt x="1467" y="1718"/>
                    <a:pt x="1539" y="1667"/>
                    <a:pt x="1565" y="1585"/>
                  </a:cubicBezTo>
                  <a:cubicBezTo>
                    <a:pt x="1565" y="1580"/>
                    <a:pt x="1570" y="1570"/>
                    <a:pt x="1570" y="1565"/>
                  </a:cubicBezTo>
                  <a:lnTo>
                    <a:pt x="1846" y="190"/>
                  </a:lnTo>
                  <a:cubicBezTo>
                    <a:pt x="1866" y="103"/>
                    <a:pt x="1805" y="21"/>
                    <a:pt x="1718" y="0"/>
                  </a:cubicBezTo>
                  <a:cubicBezTo>
                    <a:pt x="1714" y="0"/>
                    <a:pt x="1711" y="0"/>
                    <a:pt x="1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2045024" y="3392774"/>
              <a:ext cx="116382" cy="86455"/>
            </a:xfrm>
            <a:custGeom>
              <a:rect b="b" l="l" r="r" t="t"/>
              <a:pathLst>
                <a:path extrusionOk="0" h="2496" w="3360">
                  <a:moveTo>
                    <a:pt x="159" y="0"/>
                  </a:moveTo>
                  <a:cubicBezTo>
                    <a:pt x="67" y="0"/>
                    <a:pt x="1" y="67"/>
                    <a:pt x="1" y="159"/>
                  </a:cubicBezTo>
                  <a:lnTo>
                    <a:pt x="1" y="2337"/>
                  </a:lnTo>
                  <a:cubicBezTo>
                    <a:pt x="1" y="2429"/>
                    <a:pt x="67" y="2495"/>
                    <a:pt x="159" y="2495"/>
                  </a:cubicBezTo>
                  <a:lnTo>
                    <a:pt x="3201" y="2495"/>
                  </a:lnTo>
                  <a:cubicBezTo>
                    <a:pt x="3288" y="2495"/>
                    <a:pt x="3360" y="2429"/>
                    <a:pt x="3360" y="2337"/>
                  </a:cubicBezTo>
                  <a:lnTo>
                    <a:pt x="3360" y="159"/>
                  </a:lnTo>
                  <a:cubicBezTo>
                    <a:pt x="3360" y="67"/>
                    <a:pt x="3288" y="0"/>
                    <a:pt x="3201" y="0"/>
                  </a:cubicBezTo>
                  <a:lnTo>
                    <a:pt x="2833" y="0"/>
                  </a:lnTo>
                  <a:cubicBezTo>
                    <a:pt x="2751" y="0"/>
                    <a:pt x="2675" y="57"/>
                    <a:pt x="2669" y="138"/>
                  </a:cubicBezTo>
                  <a:cubicBezTo>
                    <a:pt x="2659" y="235"/>
                    <a:pt x="2736" y="317"/>
                    <a:pt x="2828" y="317"/>
                  </a:cubicBezTo>
                  <a:lnTo>
                    <a:pt x="3032" y="317"/>
                  </a:lnTo>
                  <a:lnTo>
                    <a:pt x="3032" y="2173"/>
                  </a:lnTo>
                  <a:lnTo>
                    <a:pt x="312" y="2173"/>
                  </a:lnTo>
                  <a:lnTo>
                    <a:pt x="312" y="317"/>
                  </a:lnTo>
                  <a:lnTo>
                    <a:pt x="2081" y="317"/>
                  </a:lnTo>
                  <a:cubicBezTo>
                    <a:pt x="2163" y="317"/>
                    <a:pt x="2240" y="261"/>
                    <a:pt x="2250" y="179"/>
                  </a:cubicBezTo>
                  <a:cubicBezTo>
                    <a:pt x="2260" y="82"/>
                    <a:pt x="2184" y="0"/>
                    <a:pt x="2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2000029" y="3327343"/>
              <a:ext cx="377618" cy="317453"/>
            </a:xfrm>
            <a:custGeom>
              <a:rect b="b" l="l" r="r" t="t"/>
              <a:pathLst>
                <a:path extrusionOk="0" h="9165" w="10902">
                  <a:moveTo>
                    <a:pt x="8800" y="928"/>
                  </a:moveTo>
                  <a:cubicBezTo>
                    <a:pt x="9776" y="928"/>
                    <a:pt x="10574" y="1726"/>
                    <a:pt x="10574" y="2702"/>
                  </a:cubicBezTo>
                  <a:cubicBezTo>
                    <a:pt x="10584" y="3689"/>
                    <a:pt x="9787" y="4487"/>
                    <a:pt x="8805" y="4487"/>
                  </a:cubicBezTo>
                  <a:cubicBezTo>
                    <a:pt x="8468" y="4487"/>
                    <a:pt x="8140" y="4395"/>
                    <a:pt x="7854" y="4216"/>
                  </a:cubicBezTo>
                  <a:cubicBezTo>
                    <a:pt x="7829" y="4195"/>
                    <a:pt x="7798" y="4190"/>
                    <a:pt x="7762" y="4190"/>
                  </a:cubicBezTo>
                  <a:cubicBezTo>
                    <a:pt x="7747" y="4190"/>
                    <a:pt x="7731" y="4190"/>
                    <a:pt x="7711" y="4195"/>
                  </a:cubicBezTo>
                  <a:lnTo>
                    <a:pt x="7118" y="4389"/>
                  </a:lnTo>
                  <a:lnTo>
                    <a:pt x="7317" y="3796"/>
                  </a:lnTo>
                  <a:cubicBezTo>
                    <a:pt x="7327" y="3750"/>
                    <a:pt x="7322" y="3699"/>
                    <a:pt x="7297" y="3658"/>
                  </a:cubicBezTo>
                  <a:cubicBezTo>
                    <a:pt x="7118" y="3377"/>
                    <a:pt x="7026" y="3045"/>
                    <a:pt x="7026" y="2702"/>
                  </a:cubicBezTo>
                  <a:cubicBezTo>
                    <a:pt x="7026" y="1726"/>
                    <a:pt x="7823" y="928"/>
                    <a:pt x="8800" y="928"/>
                  </a:cubicBezTo>
                  <a:close/>
                  <a:moveTo>
                    <a:pt x="8796" y="1"/>
                  </a:moveTo>
                  <a:cubicBezTo>
                    <a:pt x="8710" y="1"/>
                    <a:pt x="8641" y="72"/>
                    <a:pt x="8641" y="161"/>
                  </a:cubicBezTo>
                  <a:lnTo>
                    <a:pt x="8641" y="616"/>
                  </a:lnTo>
                  <a:cubicBezTo>
                    <a:pt x="8140" y="652"/>
                    <a:pt x="7685" y="872"/>
                    <a:pt x="7343" y="1199"/>
                  </a:cubicBezTo>
                  <a:lnTo>
                    <a:pt x="870" y="1199"/>
                  </a:lnTo>
                  <a:cubicBezTo>
                    <a:pt x="788" y="1199"/>
                    <a:pt x="712" y="1255"/>
                    <a:pt x="701" y="1337"/>
                  </a:cubicBezTo>
                  <a:cubicBezTo>
                    <a:pt x="691" y="1434"/>
                    <a:pt x="768" y="1516"/>
                    <a:pt x="865" y="1516"/>
                  </a:cubicBezTo>
                  <a:lnTo>
                    <a:pt x="7067" y="1516"/>
                  </a:lnTo>
                  <a:cubicBezTo>
                    <a:pt x="6990" y="1634"/>
                    <a:pt x="6924" y="1751"/>
                    <a:pt x="6862" y="1879"/>
                  </a:cubicBezTo>
                  <a:lnTo>
                    <a:pt x="5645" y="1879"/>
                  </a:lnTo>
                  <a:cubicBezTo>
                    <a:pt x="5558" y="1879"/>
                    <a:pt x="5482" y="1940"/>
                    <a:pt x="5477" y="2022"/>
                  </a:cubicBezTo>
                  <a:cubicBezTo>
                    <a:pt x="5466" y="2119"/>
                    <a:pt x="5543" y="2201"/>
                    <a:pt x="5635" y="2201"/>
                  </a:cubicBezTo>
                  <a:lnTo>
                    <a:pt x="6755" y="2201"/>
                  </a:lnTo>
                  <a:cubicBezTo>
                    <a:pt x="6724" y="2334"/>
                    <a:pt x="6704" y="2467"/>
                    <a:pt x="6699" y="2610"/>
                  </a:cubicBezTo>
                  <a:lnTo>
                    <a:pt x="5211" y="2610"/>
                  </a:lnTo>
                  <a:cubicBezTo>
                    <a:pt x="5124" y="2610"/>
                    <a:pt x="5047" y="2666"/>
                    <a:pt x="5042" y="2748"/>
                  </a:cubicBezTo>
                  <a:cubicBezTo>
                    <a:pt x="5032" y="2845"/>
                    <a:pt x="5109" y="2927"/>
                    <a:pt x="5201" y="2927"/>
                  </a:cubicBezTo>
                  <a:lnTo>
                    <a:pt x="6709" y="2927"/>
                  </a:lnTo>
                  <a:cubicBezTo>
                    <a:pt x="6724" y="3070"/>
                    <a:pt x="6755" y="3203"/>
                    <a:pt x="6801" y="3336"/>
                  </a:cubicBezTo>
                  <a:lnTo>
                    <a:pt x="5211" y="3336"/>
                  </a:lnTo>
                  <a:cubicBezTo>
                    <a:pt x="5124" y="3336"/>
                    <a:pt x="5057" y="3403"/>
                    <a:pt x="5047" y="3484"/>
                  </a:cubicBezTo>
                  <a:cubicBezTo>
                    <a:pt x="5047" y="3566"/>
                    <a:pt x="5114" y="3638"/>
                    <a:pt x="5201" y="3638"/>
                  </a:cubicBezTo>
                  <a:lnTo>
                    <a:pt x="6934" y="3638"/>
                  </a:lnTo>
                  <a:cubicBezTo>
                    <a:pt x="6954" y="3669"/>
                    <a:pt x="6964" y="3704"/>
                    <a:pt x="6985" y="3735"/>
                  </a:cubicBezTo>
                  <a:lnTo>
                    <a:pt x="6883" y="4047"/>
                  </a:lnTo>
                  <a:lnTo>
                    <a:pt x="5211" y="4047"/>
                  </a:lnTo>
                  <a:cubicBezTo>
                    <a:pt x="5124" y="4047"/>
                    <a:pt x="5047" y="4103"/>
                    <a:pt x="5042" y="4190"/>
                  </a:cubicBezTo>
                  <a:cubicBezTo>
                    <a:pt x="5032" y="4282"/>
                    <a:pt x="5109" y="4369"/>
                    <a:pt x="5201" y="4369"/>
                  </a:cubicBezTo>
                  <a:lnTo>
                    <a:pt x="6775" y="4369"/>
                  </a:lnTo>
                  <a:lnTo>
                    <a:pt x="6709" y="4563"/>
                  </a:lnTo>
                  <a:cubicBezTo>
                    <a:pt x="6699" y="4609"/>
                    <a:pt x="6699" y="4655"/>
                    <a:pt x="6719" y="4691"/>
                  </a:cubicBezTo>
                  <a:cubicBezTo>
                    <a:pt x="6750" y="4752"/>
                    <a:pt x="6806" y="4783"/>
                    <a:pt x="6862" y="4783"/>
                  </a:cubicBezTo>
                  <a:cubicBezTo>
                    <a:pt x="6883" y="4783"/>
                    <a:pt x="6898" y="4783"/>
                    <a:pt x="6913" y="4778"/>
                  </a:cubicBezTo>
                  <a:lnTo>
                    <a:pt x="7747" y="4502"/>
                  </a:lnTo>
                  <a:cubicBezTo>
                    <a:pt x="8018" y="4660"/>
                    <a:pt x="8324" y="4758"/>
                    <a:pt x="8641" y="4783"/>
                  </a:cubicBezTo>
                  <a:lnTo>
                    <a:pt x="8641" y="8546"/>
                  </a:lnTo>
                  <a:cubicBezTo>
                    <a:pt x="8641" y="8699"/>
                    <a:pt x="8519" y="8822"/>
                    <a:pt x="8365" y="8822"/>
                  </a:cubicBezTo>
                  <a:lnTo>
                    <a:pt x="497" y="8822"/>
                  </a:lnTo>
                  <a:cubicBezTo>
                    <a:pt x="405" y="8822"/>
                    <a:pt x="328" y="8745"/>
                    <a:pt x="328" y="8648"/>
                  </a:cubicBezTo>
                  <a:lnTo>
                    <a:pt x="328" y="7702"/>
                  </a:lnTo>
                  <a:cubicBezTo>
                    <a:pt x="328" y="7672"/>
                    <a:pt x="313" y="7641"/>
                    <a:pt x="287" y="7621"/>
                  </a:cubicBezTo>
                  <a:cubicBezTo>
                    <a:pt x="246" y="7588"/>
                    <a:pt x="203" y="7573"/>
                    <a:pt x="164" y="7573"/>
                  </a:cubicBezTo>
                  <a:cubicBezTo>
                    <a:pt x="74" y="7573"/>
                    <a:pt x="1" y="7645"/>
                    <a:pt x="1" y="7733"/>
                  </a:cubicBezTo>
                  <a:lnTo>
                    <a:pt x="1" y="8567"/>
                  </a:lnTo>
                  <a:cubicBezTo>
                    <a:pt x="1" y="8899"/>
                    <a:pt x="267" y="9165"/>
                    <a:pt x="599" y="9165"/>
                  </a:cubicBezTo>
                  <a:lnTo>
                    <a:pt x="8365" y="9165"/>
                  </a:lnTo>
                  <a:cubicBezTo>
                    <a:pt x="8698" y="9165"/>
                    <a:pt x="8969" y="8899"/>
                    <a:pt x="8969" y="8567"/>
                  </a:cubicBezTo>
                  <a:lnTo>
                    <a:pt x="8969" y="4793"/>
                  </a:lnTo>
                  <a:cubicBezTo>
                    <a:pt x="10047" y="4732"/>
                    <a:pt x="10901" y="3822"/>
                    <a:pt x="10901" y="2718"/>
                  </a:cubicBezTo>
                  <a:cubicBezTo>
                    <a:pt x="10901" y="1613"/>
                    <a:pt x="10047" y="703"/>
                    <a:pt x="8958" y="621"/>
                  </a:cubicBezTo>
                  <a:lnTo>
                    <a:pt x="8958" y="166"/>
                  </a:lnTo>
                  <a:cubicBezTo>
                    <a:pt x="8958" y="85"/>
                    <a:pt x="8902" y="8"/>
                    <a:pt x="8820" y="3"/>
                  </a:cubicBezTo>
                  <a:cubicBezTo>
                    <a:pt x="8812" y="1"/>
                    <a:pt x="8804" y="1"/>
                    <a:pt x="8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2"/>
            <p:cNvSpPr/>
            <p:nvPr/>
          </p:nvSpPr>
          <p:spPr>
            <a:xfrm>
              <a:off x="2299335" y="3375559"/>
              <a:ext cx="11015" cy="62105"/>
            </a:xfrm>
            <a:custGeom>
              <a:rect b="b" l="l" r="r" t="t"/>
              <a:pathLst>
                <a:path extrusionOk="0" h="1793" w="318">
                  <a:moveTo>
                    <a:pt x="162" y="0"/>
                  </a:moveTo>
                  <a:cubicBezTo>
                    <a:pt x="73" y="0"/>
                    <a:pt x="0" y="74"/>
                    <a:pt x="0" y="165"/>
                  </a:cubicBezTo>
                  <a:lnTo>
                    <a:pt x="0" y="1632"/>
                  </a:lnTo>
                  <a:cubicBezTo>
                    <a:pt x="0" y="1721"/>
                    <a:pt x="69" y="1793"/>
                    <a:pt x="159" y="1793"/>
                  </a:cubicBezTo>
                  <a:cubicBezTo>
                    <a:pt x="167" y="1793"/>
                    <a:pt x="176" y="1792"/>
                    <a:pt x="184" y="1791"/>
                  </a:cubicBezTo>
                  <a:cubicBezTo>
                    <a:pt x="261" y="1786"/>
                    <a:pt x="317" y="1709"/>
                    <a:pt x="317" y="1627"/>
                  </a:cubicBezTo>
                  <a:lnTo>
                    <a:pt x="317" y="170"/>
                  </a:lnTo>
                  <a:cubicBezTo>
                    <a:pt x="317" y="88"/>
                    <a:pt x="261" y="12"/>
                    <a:pt x="179" y="1"/>
                  </a:cubicBezTo>
                  <a:cubicBezTo>
                    <a:pt x="174" y="1"/>
                    <a:pt x="168" y="0"/>
                    <a:pt x="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52"/>
          <p:cNvSpPr/>
          <p:nvPr/>
        </p:nvSpPr>
        <p:spPr>
          <a:xfrm>
            <a:off x="4354650" y="1302150"/>
            <a:ext cx="4100400" cy="328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52"/>
          <p:cNvPicPr preferRelativeResize="0"/>
          <p:nvPr/>
        </p:nvPicPr>
        <p:blipFill>
          <a:blip r:embed="rId3">
            <a:alphaModFix/>
          </a:blip>
          <a:stretch>
            <a:fillRect/>
          </a:stretch>
        </p:blipFill>
        <p:spPr>
          <a:xfrm>
            <a:off x="4354675" y="1302150"/>
            <a:ext cx="4022188" cy="3285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2" presetSubtype="8">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1200"/>
                                        <p:tgtEl>
                                          <p:spTgt spid="6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p:nvPr/>
        </p:nvSpPr>
        <p:spPr>
          <a:xfrm>
            <a:off x="-29175" y="458750"/>
            <a:ext cx="72567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txBox="1"/>
          <p:nvPr>
            <p:ph type="title"/>
          </p:nvPr>
        </p:nvSpPr>
        <p:spPr>
          <a:xfrm>
            <a:off x="435725" y="445025"/>
            <a:ext cx="67917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Pattern in Words</a:t>
            </a:r>
            <a:endParaRPr/>
          </a:p>
          <a:p>
            <a:pPr indent="0" lvl="0" marL="0" rtl="0" algn="ctr">
              <a:spcBef>
                <a:spcPts val="0"/>
              </a:spcBef>
              <a:spcAft>
                <a:spcPts val="0"/>
              </a:spcAft>
              <a:buNone/>
            </a:pPr>
            <a:r>
              <a:t/>
            </a:r>
            <a:endParaRPr/>
          </a:p>
        </p:txBody>
      </p:sp>
      <p:sp>
        <p:nvSpPr>
          <p:cNvPr id="686" name="Google Shape;686;p53"/>
          <p:cNvSpPr/>
          <p:nvPr/>
        </p:nvSpPr>
        <p:spPr>
          <a:xfrm>
            <a:off x="619338" y="1186934"/>
            <a:ext cx="7717200" cy="103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619300" y="1186923"/>
            <a:ext cx="725400" cy="103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txBox="1"/>
          <p:nvPr>
            <p:ph idx="9" type="subTitle"/>
          </p:nvPr>
        </p:nvSpPr>
        <p:spPr>
          <a:xfrm>
            <a:off x="1450575" y="1186275"/>
            <a:ext cx="32004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Frequency</a:t>
            </a:r>
            <a:endParaRPr sz="2400"/>
          </a:p>
        </p:txBody>
      </p:sp>
      <p:sp>
        <p:nvSpPr>
          <p:cNvPr id="689" name="Google Shape;689;p53"/>
          <p:cNvSpPr txBox="1"/>
          <p:nvPr>
            <p:ph idx="13" type="subTitle"/>
          </p:nvPr>
        </p:nvSpPr>
        <p:spPr>
          <a:xfrm>
            <a:off x="1450575" y="1629400"/>
            <a:ext cx="67335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Fake News have longer titles and texts than real news</a:t>
            </a:r>
            <a:endParaRPr sz="1900"/>
          </a:p>
        </p:txBody>
      </p:sp>
      <p:pic>
        <p:nvPicPr>
          <p:cNvPr id="690" name="Google Shape;690;p53"/>
          <p:cNvPicPr preferRelativeResize="0"/>
          <p:nvPr/>
        </p:nvPicPr>
        <p:blipFill>
          <a:blip r:embed="rId3">
            <a:alphaModFix/>
          </a:blip>
          <a:stretch>
            <a:fillRect/>
          </a:stretch>
        </p:blipFill>
        <p:spPr>
          <a:xfrm>
            <a:off x="619322" y="2559125"/>
            <a:ext cx="3786489" cy="2440375"/>
          </a:xfrm>
          <a:prstGeom prst="rect">
            <a:avLst/>
          </a:prstGeom>
          <a:noFill/>
          <a:ln cap="flat" cmpd="sng" w="19050">
            <a:solidFill>
              <a:schemeClr val="lt2"/>
            </a:solidFill>
            <a:prstDash val="solid"/>
            <a:round/>
            <a:headEnd len="sm" w="sm" type="none"/>
            <a:tailEnd len="sm" w="sm" type="none"/>
          </a:ln>
        </p:spPr>
      </p:pic>
      <p:pic>
        <p:nvPicPr>
          <p:cNvPr id="691" name="Google Shape;691;p53"/>
          <p:cNvPicPr preferRelativeResize="0"/>
          <p:nvPr/>
        </p:nvPicPr>
        <p:blipFill rotWithShape="1">
          <a:blip r:embed="rId4">
            <a:alphaModFix/>
          </a:blip>
          <a:srcRect b="139" l="0" r="0" t="149"/>
          <a:stretch/>
        </p:blipFill>
        <p:spPr>
          <a:xfrm>
            <a:off x="4550047" y="2559125"/>
            <a:ext cx="3786489" cy="2440375"/>
          </a:xfrm>
          <a:prstGeom prst="rect">
            <a:avLst/>
          </a:prstGeom>
          <a:noFill/>
          <a:ln cap="flat" cmpd="sng" w="19050">
            <a:solidFill>
              <a:schemeClr val="lt2"/>
            </a:solidFill>
            <a:prstDash val="solid"/>
            <a:round/>
            <a:headEnd len="sm" w="sm" type="none"/>
            <a:tailEnd len="sm" w="sm" type="none"/>
          </a:ln>
        </p:spPr>
      </p:pic>
      <p:grpSp>
        <p:nvGrpSpPr>
          <p:cNvPr id="692" name="Google Shape;692;p53"/>
          <p:cNvGrpSpPr/>
          <p:nvPr/>
        </p:nvGrpSpPr>
        <p:grpSpPr>
          <a:xfrm>
            <a:off x="685162" y="1442898"/>
            <a:ext cx="596543" cy="542683"/>
            <a:chOff x="7384751" y="4147984"/>
            <a:chExt cx="380012" cy="351274"/>
          </a:xfrm>
        </p:grpSpPr>
        <p:sp>
          <p:nvSpPr>
            <p:cNvPr id="693" name="Google Shape;693;p53"/>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3"/>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3"/>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1300"/>
                                        <p:tgtEl>
                                          <p:spTgt spid="68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4"/>
          <p:cNvSpPr/>
          <p:nvPr/>
        </p:nvSpPr>
        <p:spPr>
          <a:xfrm>
            <a:off x="2392350" y="2294404"/>
            <a:ext cx="4359300" cy="146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3588600" y="1380904"/>
            <a:ext cx="19668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txBox="1"/>
          <p:nvPr>
            <p:ph idx="2" type="title"/>
          </p:nvPr>
        </p:nvSpPr>
        <p:spPr>
          <a:xfrm>
            <a:off x="3652200" y="1306064"/>
            <a:ext cx="1839600" cy="9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05" name="Google Shape;705;p54"/>
          <p:cNvSpPr txBox="1"/>
          <p:nvPr>
            <p:ph type="title"/>
          </p:nvPr>
        </p:nvSpPr>
        <p:spPr>
          <a:xfrm>
            <a:off x="2765100" y="2426404"/>
            <a:ext cx="36138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Streamlit App</a:t>
            </a:r>
            <a:endParaRPr/>
          </a:p>
        </p:txBody>
      </p:sp>
      <p:sp>
        <p:nvSpPr>
          <p:cNvPr id="706" name="Google Shape;706;p54"/>
          <p:cNvSpPr txBox="1"/>
          <p:nvPr>
            <p:ph idx="1" type="subTitle"/>
          </p:nvPr>
        </p:nvSpPr>
        <p:spPr>
          <a:xfrm>
            <a:off x="2785350" y="2986629"/>
            <a:ext cx="35733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test for the truth!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5"/>
          <p:cNvSpPr/>
          <p:nvPr/>
        </p:nvSpPr>
        <p:spPr>
          <a:xfrm>
            <a:off x="3643975" y="458750"/>
            <a:ext cx="5500200" cy="43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txBox="1"/>
          <p:nvPr>
            <p:ph type="title"/>
          </p:nvPr>
        </p:nvSpPr>
        <p:spPr>
          <a:xfrm>
            <a:off x="3679850" y="370025"/>
            <a:ext cx="5244600" cy="51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Check! - Streamlit App</a:t>
            </a:r>
            <a:endParaRPr/>
          </a:p>
          <a:p>
            <a:pPr indent="0" lvl="0" marL="0" rtl="0" algn="r">
              <a:spcBef>
                <a:spcPts val="0"/>
              </a:spcBef>
              <a:spcAft>
                <a:spcPts val="0"/>
              </a:spcAft>
              <a:buNone/>
            </a:pPr>
            <a:r>
              <a:t/>
            </a:r>
            <a:endParaRPr/>
          </a:p>
        </p:txBody>
      </p:sp>
      <p:grpSp>
        <p:nvGrpSpPr>
          <p:cNvPr id="713" name="Google Shape;713;p55"/>
          <p:cNvGrpSpPr/>
          <p:nvPr/>
        </p:nvGrpSpPr>
        <p:grpSpPr>
          <a:xfrm>
            <a:off x="1362450" y="995129"/>
            <a:ext cx="2438700" cy="3328535"/>
            <a:chOff x="1362450" y="995163"/>
            <a:chExt cx="2438700" cy="3652513"/>
          </a:xfrm>
        </p:grpSpPr>
        <p:sp>
          <p:nvSpPr>
            <p:cNvPr id="714" name="Google Shape;714;p55"/>
            <p:cNvSpPr/>
            <p:nvPr/>
          </p:nvSpPr>
          <p:spPr>
            <a:xfrm>
              <a:off x="1362450" y="1432875"/>
              <a:ext cx="2438700" cy="3214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Mike Haridopolos says 'many states' are floundering under crushing deficit spending (tampabay.com)</a:t>
              </a:r>
              <a:endParaRPr/>
            </a:p>
          </p:txBody>
        </p:sp>
        <p:sp>
          <p:nvSpPr>
            <p:cNvPr id="715" name="Google Shape;715;p55"/>
            <p:cNvSpPr/>
            <p:nvPr/>
          </p:nvSpPr>
          <p:spPr>
            <a:xfrm>
              <a:off x="1362450" y="995175"/>
              <a:ext cx="2438700" cy="47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txBox="1"/>
            <p:nvPr/>
          </p:nvSpPr>
          <p:spPr>
            <a:xfrm>
              <a:off x="1438350" y="995163"/>
              <a:ext cx="22869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Poppins"/>
                  <a:ea typeface="Poppins"/>
                  <a:cs typeface="Poppins"/>
                  <a:sym typeface="Poppins"/>
                </a:rPr>
                <a:t>Article 1</a:t>
              </a:r>
              <a:endParaRPr b="1" sz="2200">
                <a:solidFill>
                  <a:schemeClr val="lt1"/>
                </a:solidFill>
                <a:latin typeface="Poppins"/>
                <a:ea typeface="Poppins"/>
                <a:cs typeface="Poppins"/>
                <a:sym typeface="Poppins"/>
              </a:endParaRPr>
            </a:p>
          </p:txBody>
        </p:sp>
      </p:grpSp>
      <p:grpSp>
        <p:nvGrpSpPr>
          <p:cNvPr id="717" name="Google Shape;717;p55"/>
          <p:cNvGrpSpPr/>
          <p:nvPr/>
        </p:nvGrpSpPr>
        <p:grpSpPr>
          <a:xfrm>
            <a:off x="5518625" y="995170"/>
            <a:ext cx="2438700" cy="3328535"/>
            <a:chOff x="5244800" y="995163"/>
            <a:chExt cx="2438700" cy="3652513"/>
          </a:xfrm>
        </p:grpSpPr>
        <p:sp>
          <p:nvSpPr>
            <p:cNvPr id="718" name="Google Shape;718;p55"/>
            <p:cNvSpPr/>
            <p:nvPr/>
          </p:nvSpPr>
          <p:spPr>
            <a:xfrm>
              <a:off x="5244800" y="1432875"/>
              <a:ext cx="2438700" cy="3214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5244800" y="995175"/>
              <a:ext cx="2438700" cy="470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txBox="1"/>
            <p:nvPr/>
          </p:nvSpPr>
          <p:spPr>
            <a:xfrm>
              <a:off x="5320700" y="995163"/>
              <a:ext cx="22869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Poppins"/>
                  <a:ea typeface="Poppins"/>
                  <a:cs typeface="Poppins"/>
                  <a:sym typeface="Poppins"/>
                </a:rPr>
                <a:t>Article 2</a:t>
              </a:r>
              <a:endParaRPr b="1" sz="2200">
                <a:latin typeface="Poppins"/>
                <a:ea typeface="Poppins"/>
                <a:cs typeface="Poppins"/>
                <a:sym typeface="Poppins"/>
              </a:endParaRPr>
            </a:p>
          </p:txBody>
        </p:sp>
      </p:grpSp>
      <p:sp>
        <p:nvSpPr>
          <p:cNvPr id="721" name="Google Shape;721;p55"/>
          <p:cNvSpPr txBox="1"/>
          <p:nvPr/>
        </p:nvSpPr>
        <p:spPr>
          <a:xfrm>
            <a:off x="4119588" y="2133150"/>
            <a:ext cx="1080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dk1"/>
                </a:solidFill>
                <a:latin typeface="Poppins"/>
                <a:ea typeface="Poppins"/>
                <a:cs typeface="Poppins"/>
                <a:sym typeface="Poppins"/>
              </a:rPr>
              <a:t>VS</a:t>
            </a:r>
            <a:endParaRPr b="1" sz="4500">
              <a:solidFill>
                <a:schemeClr val="dk1"/>
              </a:solidFill>
              <a:latin typeface="Poppins"/>
              <a:ea typeface="Poppins"/>
              <a:cs typeface="Poppins"/>
              <a:sym typeface="Poppins"/>
            </a:endParaRPr>
          </a:p>
        </p:txBody>
      </p:sp>
      <p:grpSp>
        <p:nvGrpSpPr>
          <p:cNvPr id="722" name="Google Shape;722;p55"/>
          <p:cNvGrpSpPr/>
          <p:nvPr/>
        </p:nvGrpSpPr>
        <p:grpSpPr>
          <a:xfrm>
            <a:off x="5627803" y="1087170"/>
            <a:ext cx="419933" cy="275170"/>
            <a:chOff x="3207778" y="2474632"/>
            <a:chExt cx="419933" cy="275170"/>
          </a:xfrm>
        </p:grpSpPr>
        <p:sp>
          <p:nvSpPr>
            <p:cNvPr id="723" name="Google Shape;723;p55"/>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55"/>
          <p:cNvGrpSpPr/>
          <p:nvPr/>
        </p:nvGrpSpPr>
        <p:grpSpPr>
          <a:xfrm>
            <a:off x="1487803" y="1087170"/>
            <a:ext cx="419933" cy="275170"/>
            <a:chOff x="3207778" y="2474632"/>
            <a:chExt cx="419933" cy="275170"/>
          </a:xfrm>
        </p:grpSpPr>
        <p:sp>
          <p:nvSpPr>
            <p:cNvPr id="738" name="Google Shape;738;p55"/>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55"/>
          <p:cNvSpPr txBox="1"/>
          <p:nvPr/>
        </p:nvSpPr>
        <p:spPr>
          <a:xfrm>
            <a:off x="1430150" y="1555600"/>
            <a:ext cx="2249700" cy="23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u="sng">
                <a:solidFill>
                  <a:schemeClr val="dk2"/>
                </a:solidFill>
                <a:latin typeface="Poppins"/>
                <a:ea typeface="Poppins"/>
                <a:cs typeface="Poppins"/>
                <a:sym typeface="Poppins"/>
                <a:hlinkClick r:id="rId4">
                  <a:extLst>
                    <a:ext uri="{A12FA001-AC4F-418D-AE19-62706E023703}">
                      <ahyp:hlinkClr val="tx"/>
                    </a:ext>
                  </a:extLst>
                </a:hlinkClick>
              </a:rPr>
              <a:t>Mike Haridopolos says 'many states' are floundering under crushing deficit spending</a:t>
            </a:r>
            <a:endParaRPr b="1" sz="2200">
              <a:solidFill>
                <a:schemeClr val="dk2"/>
              </a:solidFill>
              <a:latin typeface="Poppins"/>
              <a:ea typeface="Poppins"/>
              <a:cs typeface="Poppins"/>
              <a:sym typeface="Poppins"/>
            </a:endParaRPr>
          </a:p>
        </p:txBody>
      </p:sp>
      <p:sp>
        <p:nvSpPr>
          <p:cNvPr id="753" name="Google Shape;753;p55"/>
          <p:cNvSpPr txBox="1"/>
          <p:nvPr/>
        </p:nvSpPr>
        <p:spPr>
          <a:xfrm>
            <a:off x="5613125" y="1555600"/>
            <a:ext cx="2249700" cy="261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50" u="sng">
                <a:solidFill>
                  <a:schemeClr val="dk2"/>
                </a:solidFill>
                <a:highlight>
                  <a:schemeClr val="dk1"/>
                </a:highlight>
                <a:latin typeface="Poppins"/>
                <a:ea typeface="Poppins"/>
                <a:cs typeface="Poppins"/>
                <a:sym typeface="Poppins"/>
                <a:hlinkClick r:id="rId5">
                  <a:extLst>
                    <a:ext uri="{A12FA001-AC4F-418D-AE19-62706E023703}">
                      <ahyp:hlinkClr val="tx"/>
                    </a:ext>
                  </a:extLst>
                </a:hlinkClick>
              </a:rPr>
              <a:t>Illegal Alien Crime Accounts for Over 30% of Murders in Many States</a:t>
            </a:r>
            <a:endParaRPr b="1" sz="2700">
              <a:solidFill>
                <a:schemeClr val="dk2"/>
              </a:solidFill>
              <a:highlight>
                <a:schemeClr val="dk1"/>
              </a:highlight>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300"/>
                                        <p:tgtEl>
                                          <p:spTgt spid="7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6"/>
          <p:cNvSpPr/>
          <p:nvPr/>
        </p:nvSpPr>
        <p:spPr>
          <a:xfrm>
            <a:off x="3083500" y="458750"/>
            <a:ext cx="6060600" cy="43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txBox="1"/>
          <p:nvPr>
            <p:ph type="title"/>
          </p:nvPr>
        </p:nvSpPr>
        <p:spPr>
          <a:xfrm>
            <a:off x="3315875" y="445025"/>
            <a:ext cx="5111400" cy="43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 Comparison Ranked</a:t>
            </a:r>
            <a:endParaRPr/>
          </a:p>
          <a:p>
            <a:pPr indent="0" lvl="0" marL="0" rtl="0" algn="r">
              <a:spcBef>
                <a:spcPts val="0"/>
              </a:spcBef>
              <a:spcAft>
                <a:spcPts val="0"/>
              </a:spcAft>
              <a:buNone/>
            </a:pPr>
            <a:r>
              <a:t/>
            </a:r>
            <a:endParaRPr/>
          </a:p>
        </p:txBody>
      </p:sp>
      <p:pic>
        <p:nvPicPr>
          <p:cNvPr id="760" name="Google Shape;760;p56" title="Model Comparison"/>
          <p:cNvPicPr preferRelativeResize="0"/>
          <p:nvPr/>
        </p:nvPicPr>
        <p:blipFill>
          <a:blip r:embed="rId3">
            <a:alphaModFix/>
          </a:blip>
          <a:stretch>
            <a:fillRect/>
          </a:stretch>
        </p:blipFill>
        <p:spPr>
          <a:xfrm>
            <a:off x="4603275" y="1220758"/>
            <a:ext cx="3666825" cy="2266280"/>
          </a:xfrm>
          <a:prstGeom prst="rect">
            <a:avLst/>
          </a:prstGeom>
          <a:noFill/>
          <a:ln cap="flat" cmpd="sng" w="19050">
            <a:solidFill>
              <a:schemeClr val="lt2"/>
            </a:solidFill>
            <a:prstDash val="solid"/>
            <a:round/>
            <a:headEnd len="sm" w="sm" type="none"/>
            <a:tailEnd len="sm" w="sm" type="none"/>
          </a:ln>
        </p:spPr>
      </p:pic>
      <p:pic>
        <p:nvPicPr>
          <p:cNvPr id="761" name="Google Shape;761;p56" title="Model Comparison: 2015-2018"/>
          <p:cNvPicPr preferRelativeResize="0"/>
          <p:nvPr/>
        </p:nvPicPr>
        <p:blipFill>
          <a:blip r:embed="rId4">
            <a:alphaModFix/>
          </a:blip>
          <a:stretch>
            <a:fillRect/>
          </a:stretch>
        </p:blipFill>
        <p:spPr>
          <a:xfrm>
            <a:off x="664550" y="1220750"/>
            <a:ext cx="3666825" cy="2266299"/>
          </a:xfrm>
          <a:prstGeom prst="rect">
            <a:avLst/>
          </a:prstGeom>
          <a:noFill/>
          <a:ln cap="flat" cmpd="sng" w="19050">
            <a:solidFill>
              <a:schemeClr val="lt2"/>
            </a:solidFill>
            <a:prstDash val="solid"/>
            <a:round/>
            <a:headEnd len="sm" w="sm" type="none"/>
            <a:tailEnd len="sm" w="sm" type="none"/>
          </a:ln>
        </p:spPr>
      </p:pic>
      <p:sp>
        <p:nvSpPr>
          <p:cNvPr id="762" name="Google Shape;762;p56"/>
          <p:cNvSpPr txBox="1"/>
          <p:nvPr>
            <p:ph idx="4294967295" type="subTitle"/>
          </p:nvPr>
        </p:nvSpPr>
        <p:spPr>
          <a:xfrm rot="1372">
            <a:off x="994813" y="3719646"/>
            <a:ext cx="3006300" cy="742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1000"/>
              </a:spcAft>
              <a:buNone/>
            </a:pPr>
            <a:r>
              <a:rPr b="1" lang="en" sz="2800">
                <a:latin typeface="Poppins"/>
                <a:ea typeface="Poppins"/>
                <a:cs typeface="Poppins"/>
                <a:sym typeface="Poppins"/>
              </a:rPr>
              <a:t>Original Model</a:t>
            </a:r>
            <a:endParaRPr b="1" sz="2800">
              <a:latin typeface="Poppins"/>
              <a:ea typeface="Poppins"/>
              <a:cs typeface="Poppins"/>
              <a:sym typeface="Poppins"/>
            </a:endParaRPr>
          </a:p>
        </p:txBody>
      </p:sp>
      <p:sp>
        <p:nvSpPr>
          <p:cNvPr id="763" name="Google Shape;763;p56"/>
          <p:cNvSpPr txBox="1"/>
          <p:nvPr/>
        </p:nvSpPr>
        <p:spPr>
          <a:xfrm>
            <a:off x="4936675" y="3719050"/>
            <a:ext cx="3000000" cy="6156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1000"/>
              </a:spcAft>
              <a:buNone/>
            </a:pPr>
            <a:r>
              <a:rPr b="1" lang="en" sz="2800">
                <a:solidFill>
                  <a:schemeClr val="dk1"/>
                </a:solidFill>
                <a:latin typeface="Poppins"/>
                <a:ea typeface="Poppins"/>
                <a:cs typeface="Poppins"/>
                <a:sym typeface="Poppins"/>
              </a:rPr>
              <a:t>Reran Model</a:t>
            </a:r>
            <a:endParaRPr b="1" sz="28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2" presetSubtype="8">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1400"/>
                                        <p:tgtEl>
                                          <p:spTgt spid="75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57"/>
          <p:cNvPicPr preferRelativeResize="0"/>
          <p:nvPr/>
        </p:nvPicPr>
        <p:blipFill>
          <a:blip r:embed="rId3">
            <a:alphaModFix/>
          </a:blip>
          <a:stretch>
            <a:fillRect/>
          </a:stretch>
        </p:blipFill>
        <p:spPr>
          <a:xfrm>
            <a:off x="1637350" y="1151162"/>
            <a:ext cx="5869275" cy="2841175"/>
          </a:xfrm>
          <a:prstGeom prst="rect">
            <a:avLst/>
          </a:prstGeom>
          <a:noFill/>
          <a:ln>
            <a:noFill/>
          </a:ln>
        </p:spPr>
      </p:pic>
      <p:sp>
        <p:nvSpPr>
          <p:cNvPr id="769" name="Google Shape;769;p57"/>
          <p:cNvSpPr/>
          <p:nvPr/>
        </p:nvSpPr>
        <p:spPr>
          <a:xfrm>
            <a:off x="1637350" y="532975"/>
            <a:ext cx="6060600" cy="43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7"/>
          <p:cNvSpPr txBox="1"/>
          <p:nvPr>
            <p:ph type="title"/>
          </p:nvPr>
        </p:nvSpPr>
        <p:spPr>
          <a:xfrm>
            <a:off x="2912100" y="486825"/>
            <a:ext cx="3319800" cy="43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FINAL SCORES!!!</a:t>
            </a:r>
            <a:endParaRPr/>
          </a:p>
          <a:p>
            <a:pPr indent="0" lvl="0" marL="0" rtl="0" algn="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1000"/>
                                        <p:tgtEl>
                                          <p:spTgt spid="770"/>
                                        </p:tgtEl>
                                        <p:attrNameLst>
                                          <p:attrName>ppt_w</p:attrName>
                                        </p:attrNameLst>
                                      </p:cBhvr>
                                      <p:tavLst>
                                        <p:tav fmla="" tm="0">
                                          <p:val>
                                            <p:strVal val="0"/>
                                          </p:val>
                                        </p:tav>
                                        <p:tav fmla="" tm="100000">
                                          <p:val>
                                            <p:strVal val="#ppt_w"/>
                                          </p:val>
                                        </p:tav>
                                      </p:tavLst>
                                    </p:anim>
                                    <p:anim calcmode="lin" valueType="num">
                                      <p:cBhvr additive="base">
                                        <p:cTn dur="1000"/>
                                        <p:tgtEl>
                                          <p:spTgt spid="7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000"/>
                                        <p:tgtEl>
                                          <p:spTgt spid="769"/>
                                        </p:tgtEl>
                                        <p:attrNameLst>
                                          <p:attrName>ppt_w</p:attrName>
                                        </p:attrNameLst>
                                      </p:cBhvr>
                                      <p:tavLst>
                                        <p:tav fmla="" tm="0">
                                          <p:val>
                                            <p:strVal val="0"/>
                                          </p:val>
                                        </p:tav>
                                        <p:tav fmla="" tm="100000">
                                          <p:val>
                                            <p:strVal val="#ppt_w"/>
                                          </p:val>
                                        </p:tav>
                                      </p:tavLst>
                                    </p:anim>
                                    <p:anim calcmode="lin" valueType="num">
                                      <p:cBhvr additive="base">
                                        <p:cTn dur="1000"/>
                                        <p:tgtEl>
                                          <p:spTgt spid="7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0"/>
          <p:cNvSpPr/>
          <p:nvPr/>
        </p:nvSpPr>
        <p:spPr>
          <a:xfrm>
            <a:off x="-3975" y="458750"/>
            <a:ext cx="60606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txBox="1"/>
          <p:nvPr>
            <p:ph type="title"/>
          </p:nvPr>
        </p:nvSpPr>
        <p:spPr>
          <a:xfrm>
            <a:off x="716800" y="450875"/>
            <a:ext cx="542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Presentation</a:t>
            </a:r>
            <a:endParaRPr/>
          </a:p>
        </p:txBody>
      </p:sp>
      <p:sp>
        <p:nvSpPr>
          <p:cNvPr id="464" name="Google Shape;464;p40"/>
          <p:cNvSpPr txBox="1"/>
          <p:nvPr>
            <p:ph idx="4294967295" type="title"/>
          </p:nvPr>
        </p:nvSpPr>
        <p:spPr>
          <a:xfrm>
            <a:off x="636975" y="1102705"/>
            <a:ext cx="5397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5" name="Google Shape;465;p40"/>
          <p:cNvSpPr txBox="1"/>
          <p:nvPr/>
        </p:nvSpPr>
        <p:spPr>
          <a:xfrm>
            <a:off x="1121725" y="1176725"/>
            <a:ext cx="3618900" cy="894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Background Information</a:t>
            </a:r>
            <a:endParaRPr sz="1600">
              <a:solidFill>
                <a:schemeClr val="dk1"/>
              </a:solidFill>
              <a:latin typeface="Poppins Light"/>
              <a:ea typeface="Poppins Light"/>
              <a:cs typeface="Poppins Light"/>
              <a:sym typeface="Poppins Light"/>
            </a:endParaRPr>
          </a:p>
          <a:p>
            <a:pPr indent="-330200" lvl="1" marL="914400" rtl="0" algn="l">
              <a:lnSpc>
                <a:spcPct val="115000"/>
              </a:lnSpc>
              <a:spcBef>
                <a:spcPts val="0"/>
              </a:spcBef>
              <a:spcAft>
                <a:spcPts val="0"/>
              </a:spcAft>
              <a:buClr>
                <a:srgbClr val="FFB000"/>
              </a:buClr>
              <a:buSzPts val="1600"/>
              <a:buChar char="○"/>
            </a:pPr>
            <a:r>
              <a:rPr lang="en" sz="1600">
                <a:solidFill>
                  <a:schemeClr val="dk1"/>
                </a:solidFill>
                <a:latin typeface="Poppins Light"/>
                <a:ea typeface="Poppins Light"/>
                <a:cs typeface="Poppins Light"/>
                <a:sym typeface="Poppins Light"/>
              </a:rPr>
              <a:t>What is Fake News?</a:t>
            </a:r>
            <a:endParaRPr sz="1600">
              <a:solidFill>
                <a:schemeClr val="dk1"/>
              </a:solidFill>
              <a:latin typeface="Poppins Light"/>
              <a:ea typeface="Poppins Light"/>
              <a:cs typeface="Poppins Light"/>
              <a:sym typeface="Poppins Light"/>
            </a:endParaRPr>
          </a:p>
          <a:p>
            <a:pPr indent="-330200" lvl="1" marL="914400" rtl="0" algn="l">
              <a:lnSpc>
                <a:spcPct val="115000"/>
              </a:lnSpc>
              <a:spcBef>
                <a:spcPts val="0"/>
              </a:spcBef>
              <a:spcAft>
                <a:spcPts val="0"/>
              </a:spcAft>
              <a:buClr>
                <a:srgbClr val="FFB000"/>
              </a:buClr>
              <a:buSzPts val="1600"/>
              <a:buChar char="○"/>
            </a:pPr>
            <a:r>
              <a:rPr lang="en" sz="1600">
                <a:solidFill>
                  <a:schemeClr val="dk1"/>
                </a:solidFill>
                <a:latin typeface="Poppins Light"/>
                <a:ea typeface="Poppins Light"/>
                <a:cs typeface="Poppins Light"/>
                <a:sym typeface="Poppins Light"/>
              </a:rPr>
              <a:t>The Harm of Fake News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66" name="Google Shape;466;p40"/>
          <p:cNvSpPr txBox="1"/>
          <p:nvPr>
            <p:ph idx="4294967295" type="title"/>
          </p:nvPr>
        </p:nvSpPr>
        <p:spPr>
          <a:xfrm>
            <a:off x="603375" y="2005575"/>
            <a:ext cx="606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67" name="Google Shape;467;p40"/>
          <p:cNvSpPr txBox="1"/>
          <p:nvPr/>
        </p:nvSpPr>
        <p:spPr>
          <a:xfrm>
            <a:off x="1121725" y="2063650"/>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Problem Statement</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68" name="Google Shape;468;p40"/>
          <p:cNvSpPr txBox="1"/>
          <p:nvPr>
            <p:ph idx="4294967295" type="title"/>
          </p:nvPr>
        </p:nvSpPr>
        <p:spPr>
          <a:xfrm>
            <a:off x="603375" y="2430575"/>
            <a:ext cx="606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69" name="Google Shape;469;p40"/>
          <p:cNvSpPr txBox="1"/>
          <p:nvPr/>
        </p:nvSpPr>
        <p:spPr>
          <a:xfrm>
            <a:off x="1121725" y="2504675"/>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Modeling Goals</a:t>
            </a:r>
            <a:endParaRPr>
              <a:latin typeface="Poppins Light"/>
              <a:ea typeface="Poppins Light"/>
              <a:cs typeface="Poppins Light"/>
              <a:sym typeface="Poppins Light"/>
            </a:endParaRPr>
          </a:p>
        </p:txBody>
      </p:sp>
      <p:sp>
        <p:nvSpPr>
          <p:cNvPr id="470" name="Google Shape;470;p40"/>
          <p:cNvSpPr txBox="1"/>
          <p:nvPr>
            <p:ph idx="4294967295" type="title"/>
          </p:nvPr>
        </p:nvSpPr>
        <p:spPr>
          <a:xfrm>
            <a:off x="577575" y="2908450"/>
            <a:ext cx="658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71" name="Google Shape;471;p40"/>
          <p:cNvSpPr txBox="1"/>
          <p:nvPr/>
        </p:nvSpPr>
        <p:spPr>
          <a:xfrm>
            <a:off x="1121725" y="2982500"/>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Overview of Data</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72" name="Google Shape;472;p40"/>
          <p:cNvSpPr txBox="1"/>
          <p:nvPr>
            <p:ph idx="4294967295" type="title"/>
          </p:nvPr>
        </p:nvSpPr>
        <p:spPr>
          <a:xfrm>
            <a:off x="577575" y="3349575"/>
            <a:ext cx="658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73" name="Google Shape;473;p40"/>
          <p:cNvSpPr txBox="1"/>
          <p:nvPr/>
        </p:nvSpPr>
        <p:spPr>
          <a:xfrm>
            <a:off x="1121725" y="3423525"/>
            <a:ext cx="3618900" cy="1446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Bellota Text"/>
              <a:buChar char="●"/>
            </a:pPr>
            <a:r>
              <a:rPr lang="en" sz="1500">
                <a:solidFill>
                  <a:schemeClr val="dk1"/>
                </a:solidFill>
                <a:latin typeface="Poppins Light"/>
                <a:ea typeface="Poppins Light"/>
                <a:cs typeface="Poppins Light"/>
                <a:sym typeface="Poppins Light"/>
              </a:rPr>
              <a:t>Visualizations</a:t>
            </a:r>
            <a:endParaRPr sz="1500">
              <a:solidFill>
                <a:schemeClr val="dk1"/>
              </a:solidFill>
              <a:latin typeface="Poppins Light"/>
              <a:ea typeface="Poppins Light"/>
              <a:cs typeface="Poppins Light"/>
              <a:sym typeface="Poppins Light"/>
            </a:endParaRPr>
          </a:p>
          <a:p>
            <a:pPr indent="-323850" lvl="1" marL="914400" rtl="0" algn="l">
              <a:lnSpc>
                <a:spcPct val="115000"/>
              </a:lnSpc>
              <a:spcBef>
                <a:spcPts val="0"/>
              </a:spcBef>
              <a:spcAft>
                <a:spcPts val="0"/>
              </a:spcAft>
              <a:buClr>
                <a:srgbClr val="FFB000"/>
              </a:buClr>
              <a:buSzPts val="1500"/>
              <a:buChar char="○"/>
            </a:pPr>
            <a:r>
              <a:rPr lang="en" sz="1500">
                <a:solidFill>
                  <a:schemeClr val="dk1"/>
                </a:solidFill>
                <a:latin typeface="Poppins Light"/>
                <a:ea typeface="Poppins Light"/>
                <a:cs typeface="Poppins Light"/>
                <a:sym typeface="Poppins Light"/>
              </a:rPr>
              <a:t>Top Words</a:t>
            </a:r>
            <a:endParaRPr sz="1500">
              <a:solidFill>
                <a:schemeClr val="dk1"/>
              </a:solidFill>
              <a:latin typeface="Poppins Light"/>
              <a:ea typeface="Poppins Light"/>
              <a:cs typeface="Poppins Light"/>
              <a:sym typeface="Poppins Light"/>
            </a:endParaRPr>
          </a:p>
          <a:p>
            <a:pPr indent="-323850" lvl="1" marL="914400" rtl="0" algn="l">
              <a:lnSpc>
                <a:spcPct val="115000"/>
              </a:lnSpc>
              <a:spcBef>
                <a:spcPts val="0"/>
              </a:spcBef>
              <a:spcAft>
                <a:spcPts val="0"/>
              </a:spcAft>
              <a:buClr>
                <a:srgbClr val="FFB000"/>
              </a:buClr>
              <a:buSzPts val="1500"/>
              <a:buChar char="○"/>
            </a:pPr>
            <a:r>
              <a:rPr lang="en" sz="1500">
                <a:solidFill>
                  <a:schemeClr val="dk1"/>
                </a:solidFill>
                <a:latin typeface="Poppins Light"/>
                <a:ea typeface="Poppins Light"/>
                <a:cs typeface="Poppins Light"/>
                <a:sym typeface="Poppins Light"/>
              </a:rPr>
              <a:t>Bi-Grams</a:t>
            </a:r>
            <a:endParaRPr sz="1500">
              <a:solidFill>
                <a:schemeClr val="dk1"/>
              </a:solidFill>
              <a:latin typeface="Poppins Light"/>
              <a:ea typeface="Poppins Light"/>
              <a:cs typeface="Poppins Light"/>
              <a:sym typeface="Poppins Light"/>
            </a:endParaRPr>
          </a:p>
          <a:p>
            <a:pPr indent="-323850" lvl="1" marL="914400" rtl="0" algn="l">
              <a:lnSpc>
                <a:spcPct val="115000"/>
              </a:lnSpc>
              <a:spcBef>
                <a:spcPts val="0"/>
              </a:spcBef>
              <a:spcAft>
                <a:spcPts val="0"/>
              </a:spcAft>
              <a:buClr>
                <a:schemeClr val="dk1"/>
              </a:buClr>
              <a:buSzPts val="1500"/>
              <a:buFont typeface="Poppins Light"/>
              <a:buChar char="○"/>
            </a:pPr>
            <a:r>
              <a:rPr lang="en" sz="1500">
                <a:solidFill>
                  <a:schemeClr val="dk1"/>
                </a:solidFill>
                <a:latin typeface="Poppins Light"/>
                <a:ea typeface="Poppins Light"/>
                <a:cs typeface="Poppins Light"/>
                <a:sym typeface="Poppins Light"/>
              </a:rPr>
              <a:t>Spikes in Fake News</a:t>
            </a:r>
            <a:endParaRPr sz="1500">
              <a:solidFill>
                <a:schemeClr val="dk1"/>
              </a:solidFill>
              <a:latin typeface="Poppins Light"/>
              <a:ea typeface="Poppins Light"/>
              <a:cs typeface="Poppins Light"/>
              <a:sym typeface="Poppins Light"/>
            </a:endParaRPr>
          </a:p>
          <a:p>
            <a:pPr indent="-323850" lvl="1" marL="914400" rtl="0" algn="l">
              <a:lnSpc>
                <a:spcPct val="115000"/>
              </a:lnSpc>
              <a:spcBef>
                <a:spcPts val="0"/>
              </a:spcBef>
              <a:spcAft>
                <a:spcPts val="0"/>
              </a:spcAft>
              <a:buClr>
                <a:schemeClr val="dk1"/>
              </a:buClr>
              <a:buSzPts val="1500"/>
              <a:buFont typeface="Poppins Light"/>
              <a:buChar char="○"/>
            </a:pPr>
            <a:r>
              <a:rPr lang="en" sz="1500">
                <a:solidFill>
                  <a:schemeClr val="dk1"/>
                </a:solidFill>
                <a:latin typeface="Poppins Light"/>
                <a:ea typeface="Poppins Light"/>
                <a:cs typeface="Poppins Light"/>
                <a:sym typeface="Poppins Light"/>
              </a:rPr>
              <a:t>Patterns in Words</a:t>
            </a:r>
            <a:endParaRPr sz="1300">
              <a:latin typeface="Poppins Light"/>
              <a:ea typeface="Poppins Light"/>
              <a:cs typeface="Poppins Light"/>
              <a:sym typeface="Poppins Light"/>
            </a:endParaRPr>
          </a:p>
        </p:txBody>
      </p:sp>
      <p:sp>
        <p:nvSpPr>
          <p:cNvPr id="474" name="Google Shape;474;p40"/>
          <p:cNvSpPr txBox="1"/>
          <p:nvPr>
            <p:ph idx="4294967295" type="title"/>
          </p:nvPr>
        </p:nvSpPr>
        <p:spPr>
          <a:xfrm>
            <a:off x="4647625" y="1109488"/>
            <a:ext cx="658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475" name="Google Shape;475;p40"/>
          <p:cNvSpPr txBox="1"/>
          <p:nvPr/>
        </p:nvSpPr>
        <p:spPr>
          <a:xfrm>
            <a:off x="5225375" y="1176725"/>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Model Comparison</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76" name="Google Shape;476;p40"/>
          <p:cNvSpPr txBox="1"/>
          <p:nvPr>
            <p:ph idx="4294967295" type="title"/>
          </p:nvPr>
        </p:nvSpPr>
        <p:spPr>
          <a:xfrm>
            <a:off x="4621825" y="2014925"/>
            <a:ext cx="658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477" name="Google Shape;477;p40"/>
          <p:cNvSpPr txBox="1"/>
          <p:nvPr/>
        </p:nvSpPr>
        <p:spPr>
          <a:xfrm>
            <a:off x="5225375" y="2088938"/>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Streamlit App</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78" name="Google Shape;478;p40"/>
          <p:cNvSpPr txBox="1"/>
          <p:nvPr>
            <p:ph idx="4294967295" type="title"/>
          </p:nvPr>
        </p:nvSpPr>
        <p:spPr>
          <a:xfrm>
            <a:off x="4647625" y="2523075"/>
            <a:ext cx="658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479" name="Google Shape;479;p40"/>
          <p:cNvSpPr txBox="1"/>
          <p:nvPr/>
        </p:nvSpPr>
        <p:spPr>
          <a:xfrm>
            <a:off x="5225375" y="2566763"/>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Conclusion of Findings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80" name="Google Shape;480;p40"/>
          <p:cNvSpPr txBox="1"/>
          <p:nvPr>
            <p:ph idx="4294967295" type="title"/>
          </p:nvPr>
        </p:nvSpPr>
        <p:spPr>
          <a:xfrm>
            <a:off x="4673425" y="2957213"/>
            <a:ext cx="606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81" name="Google Shape;481;p40"/>
          <p:cNvSpPr txBox="1"/>
          <p:nvPr/>
        </p:nvSpPr>
        <p:spPr>
          <a:xfrm>
            <a:off x="5225375" y="3031238"/>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Next Steps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82" name="Google Shape;482;p40"/>
          <p:cNvSpPr txBox="1"/>
          <p:nvPr>
            <p:ph idx="4294967295" type="title"/>
          </p:nvPr>
        </p:nvSpPr>
        <p:spPr>
          <a:xfrm>
            <a:off x="4795675" y="3398250"/>
            <a:ext cx="4845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sp>
        <p:nvSpPr>
          <p:cNvPr id="483" name="Google Shape;483;p40"/>
          <p:cNvSpPr txBox="1"/>
          <p:nvPr/>
        </p:nvSpPr>
        <p:spPr>
          <a:xfrm>
            <a:off x="5225375" y="3472263"/>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Future Improvements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484" name="Google Shape;484;p40"/>
          <p:cNvSpPr txBox="1"/>
          <p:nvPr>
            <p:ph idx="4294967295" type="title"/>
          </p:nvPr>
        </p:nvSpPr>
        <p:spPr>
          <a:xfrm>
            <a:off x="4751025" y="3820775"/>
            <a:ext cx="606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485" name="Google Shape;485;p40"/>
          <p:cNvSpPr txBox="1"/>
          <p:nvPr/>
        </p:nvSpPr>
        <p:spPr>
          <a:xfrm>
            <a:off x="5225375" y="3950088"/>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Sources</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grpSp>
        <p:nvGrpSpPr>
          <p:cNvPr id="486" name="Google Shape;486;p40"/>
          <p:cNvGrpSpPr/>
          <p:nvPr/>
        </p:nvGrpSpPr>
        <p:grpSpPr>
          <a:xfrm>
            <a:off x="7829906" y="4329296"/>
            <a:ext cx="762289" cy="655813"/>
            <a:chOff x="2194468" y="2938865"/>
            <a:chExt cx="355993" cy="267766"/>
          </a:xfrm>
        </p:grpSpPr>
        <p:sp>
          <p:nvSpPr>
            <p:cNvPr id="487" name="Google Shape;487;p40"/>
            <p:cNvSpPr/>
            <p:nvPr/>
          </p:nvSpPr>
          <p:spPr>
            <a:xfrm>
              <a:off x="2194468" y="2938865"/>
              <a:ext cx="355993" cy="267766"/>
            </a:xfrm>
            <a:custGeom>
              <a:rect b="b" l="l" r="r" t="t"/>
              <a:pathLst>
                <a:path extrusionOk="0" h="8419" w="11193">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2217940"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2270959"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2323978" y="3005528"/>
              <a:ext cx="39025" cy="10623"/>
            </a:xfrm>
            <a:custGeom>
              <a:rect b="b" l="l" r="r" t="t"/>
              <a:pathLst>
                <a:path extrusionOk="0" h="334" w="1227">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2376996"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2429634"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2482653"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2223251" y="2962369"/>
              <a:ext cx="259433" cy="10623"/>
            </a:xfrm>
            <a:custGeom>
              <a:rect b="b" l="l" r="r" t="t"/>
              <a:pathLst>
                <a:path extrusionOk="0" h="334" w="8157">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2502340" y="2954927"/>
              <a:ext cx="30692" cy="25635"/>
            </a:xfrm>
            <a:custGeom>
              <a:rect b="b" l="l" r="r" t="t"/>
              <a:pathLst>
                <a:path extrusionOk="0" h="806" w="965">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2217940" y="3032404"/>
              <a:ext cx="101140" cy="83361"/>
            </a:xfrm>
            <a:custGeom>
              <a:rect b="b" l="l" r="r" t="t"/>
              <a:pathLst>
                <a:path extrusionOk="0" h="2621" w="318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2217558" y="3082401"/>
              <a:ext cx="133708" cy="96592"/>
            </a:xfrm>
            <a:custGeom>
              <a:rect b="b" l="l" r="r" t="t"/>
              <a:pathLst>
                <a:path extrusionOk="0" h="3037" w="4204">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2329671" y="3032404"/>
              <a:ext cx="82566" cy="145444"/>
            </a:xfrm>
            <a:custGeom>
              <a:rect b="b" l="l" r="r" t="t"/>
              <a:pathLst>
                <a:path extrusionOk="0" h="4573" w="2596">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p:nvPr/>
          </p:nvSpPr>
          <p:spPr>
            <a:xfrm>
              <a:off x="2437585" y="3032404"/>
              <a:ext cx="84092" cy="10655"/>
            </a:xfrm>
            <a:custGeom>
              <a:rect b="b" l="l" r="r" t="t"/>
              <a:pathLst>
                <a:path extrusionOk="0" h="335" w="2644">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2427344" y="3055144"/>
              <a:ext cx="94334" cy="10623"/>
            </a:xfrm>
            <a:custGeom>
              <a:rect b="b" l="l" r="r" t="t"/>
              <a:pathLst>
                <a:path extrusionOk="0" h="334" w="2966">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2427344" y="3077853"/>
              <a:ext cx="94334" cy="10623"/>
            </a:xfrm>
            <a:custGeom>
              <a:rect b="b" l="l" r="r" t="t"/>
              <a:pathLst>
                <a:path extrusionOk="0" h="334" w="2966">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2427344" y="3100212"/>
              <a:ext cx="94334" cy="10623"/>
            </a:xfrm>
            <a:custGeom>
              <a:rect b="b" l="l" r="r" t="t"/>
              <a:pathLst>
                <a:path extrusionOk="0" h="334" w="2966">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2427344" y="3122921"/>
              <a:ext cx="94334" cy="10623"/>
            </a:xfrm>
            <a:custGeom>
              <a:rect b="b" l="l" r="r" t="t"/>
              <a:pathLst>
                <a:path extrusionOk="0" h="334" w="2966">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2427344" y="3145629"/>
              <a:ext cx="94334" cy="10655"/>
            </a:xfrm>
            <a:custGeom>
              <a:rect b="b" l="l" r="r" t="t"/>
              <a:pathLst>
                <a:path extrusionOk="0" h="335" w="2966">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2427344" y="3167988"/>
              <a:ext cx="68953" cy="10241"/>
            </a:xfrm>
            <a:custGeom>
              <a:rect b="b" l="l" r="r" t="t"/>
              <a:pathLst>
                <a:path extrusionOk="0" h="322" w="2168">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2323214" y="3050882"/>
              <a:ext cx="66695" cy="69780"/>
            </a:xfrm>
            <a:custGeom>
              <a:rect b="b" l="l" r="r" t="t"/>
              <a:pathLst>
                <a:path extrusionOk="0" h="2194" w="2097">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40"/>
          <p:cNvSpPr txBox="1"/>
          <p:nvPr>
            <p:ph idx="4294967295" type="title"/>
          </p:nvPr>
        </p:nvSpPr>
        <p:spPr>
          <a:xfrm>
            <a:off x="4673425" y="1525163"/>
            <a:ext cx="606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508" name="Google Shape;508;p40"/>
          <p:cNvSpPr txBox="1"/>
          <p:nvPr/>
        </p:nvSpPr>
        <p:spPr>
          <a:xfrm>
            <a:off x="5225375" y="1599250"/>
            <a:ext cx="3618900" cy="403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Bellota Text"/>
              <a:buChar char="●"/>
            </a:pPr>
            <a:r>
              <a:rPr lang="en" sz="1600">
                <a:solidFill>
                  <a:schemeClr val="dk1"/>
                </a:solidFill>
                <a:latin typeface="Poppins Light"/>
                <a:ea typeface="Poppins Light"/>
                <a:cs typeface="Poppins Light"/>
                <a:sym typeface="Poppins Light"/>
              </a:rPr>
              <a:t>Confusion Matrix</a:t>
            </a:r>
            <a:endParaRPr sz="16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300"/>
                                        <p:tgtEl>
                                          <p:spTgt spid="4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8"/>
          <p:cNvSpPr/>
          <p:nvPr/>
        </p:nvSpPr>
        <p:spPr>
          <a:xfrm>
            <a:off x="3668175" y="458750"/>
            <a:ext cx="5475900" cy="43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txBox="1"/>
          <p:nvPr>
            <p:ph type="title"/>
          </p:nvPr>
        </p:nvSpPr>
        <p:spPr>
          <a:xfrm>
            <a:off x="3724013" y="422825"/>
            <a:ext cx="4772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Confusion Matrix</a:t>
            </a:r>
            <a:endParaRPr/>
          </a:p>
          <a:p>
            <a:pPr indent="0" lvl="0" marL="0" rtl="0" algn="ctr">
              <a:spcBef>
                <a:spcPts val="0"/>
              </a:spcBef>
              <a:spcAft>
                <a:spcPts val="0"/>
              </a:spcAft>
              <a:buNone/>
            </a:pPr>
            <a:r>
              <a:t/>
            </a:r>
            <a:endParaRPr/>
          </a:p>
        </p:txBody>
      </p:sp>
      <p:pic>
        <p:nvPicPr>
          <p:cNvPr id="777" name="Google Shape;777;p58"/>
          <p:cNvPicPr preferRelativeResize="0"/>
          <p:nvPr/>
        </p:nvPicPr>
        <p:blipFill rotWithShape="1">
          <a:blip r:embed="rId3">
            <a:alphaModFix/>
          </a:blip>
          <a:srcRect b="0" l="0" r="0" t="0"/>
          <a:stretch/>
        </p:blipFill>
        <p:spPr>
          <a:xfrm>
            <a:off x="1012550" y="1078850"/>
            <a:ext cx="4126875" cy="3628024"/>
          </a:xfrm>
          <a:prstGeom prst="rect">
            <a:avLst/>
          </a:prstGeom>
          <a:noFill/>
          <a:ln>
            <a:noFill/>
          </a:ln>
        </p:spPr>
      </p:pic>
      <p:sp>
        <p:nvSpPr>
          <p:cNvPr id="778" name="Google Shape;778;p58"/>
          <p:cNvSpPr txBox="1"/>
          <p:nvPr>
            <p:ph idx="4" type="subTitle"/>
          </p:nvPr>
        </p:nvSpPr>
        <p:spPr>
          <a:xfrm rot="440793">
            <a:off x="6347359" y="1420351"/>
            <a:ext cx="1886285" cy="2665698"/>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700">
                <a:latin typeface="Poppins"/>
                <a:ea typeface="Poppins"/>
                <a:cs typeface="Poppins"/>
                <a:sym typeface="Poppins"/>
              </a:rPr>
              <a:t>99% Train</a:t>
            </a:r>
            <a:endParaRPr b="1" sz="1700">
              <a:latin typeface="Poppins"/>
              <a:ea typeface="Poppins"/>
              <a:cs typeface="Poppins"/>
              <a:sym typeface="Poppins"/>
            </a:endParaRPr>
          </a:p>
          <a:p>
            <a:pPr indent="0" lvl="0" marL="0" rtl="0" algn="ctr">
              <a:lnSpc>
                <a:spcPct val="200000"/>
              </a:lnSpc>
              <a:spcBef>
                <a:spcPts val="1000"/>
              </a:spcBef>
              <a:spcAft>
                <a:spcPts val="0"/>
              </a:spcAft>
              <a:buNone/>
            </a:pPr>
            <a:r>
              <a:rPr b="1" lang="en" sz="1700">
                <a:latin typeface="Poppins"/>
                <a:ea typeface="Poppins"/>
                <a:cs typeface="Poppins"/>
                <a:sym typeface="Poppins"/>
              </a:rPr>
              <a:t>91% Test</a:t>
            </a:r>
            <a:endParaRPr b="1" sz="1700">
              <a:latin typeface="Poppins"/>
              <a:ea typeface="Poppins"/>
              <a:cs typeface="Poppins"/>
              <a:sym typeface="Poppins"/>
            </a:endParaRPr>
          </a:p>
          <a:p>
            <a:pPr indent="0" lvl="0" marL="0" rtl="0" algn="ctr">
              <a:lnSpc>
                <a:spcPct val="200000"/>
              </a:lnSpc>
              <a:spcBef>
                <a:spcPts val="1000"/>
              </a:spcBef>
              <a:spcAft>
                <a:spcPts val="1000"/>
              </a:spcAft>
              <a:buNone/>
            </a:pPr>
            <a:r>
              <a:rPr b="1" lang="en" sz="1700">
                <a:latin typeface="Poppins"/>
                <a:ea typeface="Poppins"/>
                <a:cs typeface="Poppins"/>
                <a:sym typeface="Poppins"/>
              </a:rPr>
              <a:t>88</a:t>
            </a:r>
            <a:r>
              <a:rPr b="1" lang="en" sz="1700">
                <a:latin typeface="Poppins"/>
                <a:ea typeface="Poppins"/>
                <a:cs typeface="Poppins"/>
                <a:sym typeface="Poppins"/>
              </a:rPr>
              <a:t>% Sensitivity</a:t>
            </a:r>
            <a:endParaRPr b="1" sz="1700">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76"/>
                                        </p:tgtEl>
                                        <p:attrNameLst>
                                          <p:attrName>style.visibility</p:attrName>
                                        </p:attrNameLst>
                                      </p:cBhvr>
                                      <p:to>
                                        <p:strVal val="visible"/>
                                      </p:to>
                                    </p:set>
                                    <p:anim calcmode="lin" valueType="num">
                                      <p:cBhvr additive="base">
                                        <p:cTn dur="1600"/>
                                        <p:tgtEl>
                                          <p:spTgt spid="7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9"/>
          <p:cNvSpPr/>
          <p:nvPr/>
        </p:nvSpPr>
        <p:spPr>
          <a:xfrm>
            <a:off x="-63775" y="2397575"/>
            <a:ext cx="5718000" cy="13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56825" y="1484075"/>
            <a:ext cx="20463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txBox="1"/>
          <p:nvPr>
            <p:ph type="title"/>
          </p:nvPr>
        </p:nvSpPr>
        <p:spPr>
          <a:xfrm>
            <a:off x="402875" y="2443375"/>
            <a:ext cx="5147700" cy="176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Conclusion</a:t>
            </a:r>
            <a:endParaRPr sz="3000"/>
          </a:p>
          <a:p>
            <a:pPr indent="0" lvl="0" marL="0" rtl="0" algn="ctr">
              <a:spcBef>
                <a:spcPts val="0"/>
              </a:spcBef>
              <a:spcAft>
                <a:spcPts val="0"/>
              </a:spcAft>
              <a:buNone/>
            </a:pPr>
            <a:r>
              <a:rPr lang="en" sz="3000"/>
              <a:t>&amp; </a:t>
            </a:r>
            <a:endParaRPr sz="3000"/>
          </a:p>
          <a:p>
            <a:pPr indent="0" lvl="0" marL="0" rtl="0" algn="ctr">
              <a:spcBef>
                <a:spcPts val="0"/>
              </a:spcBef>
              <a:spcAft>
                <a:spcPts val="0"/>
              </a:spcAft>
              <a:buNone/>
            </a:pPr>
            <a:r>
              <a:rPr lang="en" sz="3000"/>
              <a:t>Final Recommendations</a:t>
            </a:r>
            <a:endParaRPr sz="3000"/>
          </a:p>
        </p:txBody>
      </p:sp>
      <p:sp>
        <p:nvSpPr>
          <p:cNvPr id="786" name="Google Shape;786;p59"/>
          <p:cNvSpPr txBox="1"/>
          <p:nvPr>
            <p:ph idx="2" type="title"/>
          </p:nvPr>
        </p:nvSpPr>
        <p:spPr>
          <a:xfrm>
            <a:off x="721100" y="1409235"/>
            <a:ext cx="18396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0"/>
          <p:cNvSpPr/>
          <p:nvPr/>
        </p:nvSpPr>
        <p:spPr>
          <a:xfrm>
            <a:off x="4422925" y="458750"/>
            <a:ext cx="47211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0"/>
          <p:cNvSpPr txBox="1"/>
          <p:nvPr>
            <p:ph type="title"/>
          </p:nvPr>
        </p:nvSpPr>
        <p:spPr>
          <a:xfrm>
            <a:off x="4422925" y="425125"/>
            <a:ext cx="4421100" cy="5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of Findings</a:t>
            </a:r>
            <a:endParaRPr/>
          </a:p>
        </p:txBody>
      </p:sp>
      <p:sp>
        <p:nvSpPr>
          <p:cNvPr id="793" name="Google Shape;793;p60"/>
          <p:cNvSpPr txBox="1"/>
          <p:nvPr>
            <p:ph idx="2" type="subTitle"/>
          </p:nvPr>
        </p:nvSpPr>
        <p:spPr>
          <a:xfrm>
            <a:off x="4586175" y="1322150"/>
            <a:ext cx="3532200" cy="321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Poppins"/>
              <a:buChar char="●"/>
            </a:pPr>
            <a:r>
              <a:rPr b="1" lang="en">
                <a:solidFill>
                  <a:schemeClr val="dk2"/>
                </a:solidFill>
                <a:latin typeface="Poppins"/>
                <a:ea typeface="Poppins"/>
                <a:cs typeface="Poppins"/>
                <a:sym typeface="Poppins"/>
              </a:rPr>
              <a:t>SVC was our final model with the most reliable and consistent results in </a:t>
            </a:r>
            <a:r>
              <a:rPr b="1" lang="en">
                <a:solidFill>
                  <a:schemeClr val="dk2"/>
                </a:solidFill>
                <a:latin typeface="Poppins"/>
                <a:ea typeface="Poppins"/>
                <a:cs typeface="Poppins"/>
                <a:sym typeface="Poppins"/>
              </a:rPr>
              <a:t>catching fake news</a:t>
            </a:r>
            <a:endParaRPr b="1">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The longer the text the more likely it is to be fake news</a:t>
            </a:r>
            <a:endParaRPr b="1">
              <a:solidFill>
                <a:schemeClr val="dk2"/>
              </a:solidFill>
              <a:latin typeface="Poppins"/>
              <a:ea typeface="Poppins"/>
              <a:cs typeface="Poppins"/>
              <a:sym typeface="Poppins"/>
            </a:endParaRPr>
          </a:p>
          <a:p>
            <a:pPr indent="-317500" lvl="0" marL="457200" rtl="0" algn="l">
              <a:spcBef>
                <a:spcPts val="1000"/>
              </a:spcBef>
              <a:spcAft>
                <a:spcPts val="0"/>
              </a:spcAft>
              <a:buClr>
                <a:schemeClr val="dk2"/>
              </a:buClr>
              <a:buSzPts val="1400"/>
              <a:buFont typeface="Poppins"/>
              <a:buChar char="●"/>
            </a:pPr>
            <a:r>
              <a:rPr b="1" lang="en">
                <a:solidFill>
                  <a:schemeClr val="dk2"/>
                </a:solidFill>
                <a:latin typeface="Poppins"/>
                <a:ea typeface="Poppins"/>
                <a:cs typeface="Poppins"/>
                <a:sym typeface="Poppins"/>
              </a:rPr>
              <a:t>Consistent with public opinion fake news spikes during election period</a:t>
            </a:r>
            <a:endParaRPr b="1">
              <a:solidFill>
                <a:schemeClr val="dk2"/>
              </a:solidFill>
              <a:latin typeface="Poppins"/>
              <a:ea typeface="Poppins"/>
              <a:cs typeface="Poppins"/>
              <a:sym typeface="Poppins"/>
            </a:endParaRPr>
          </a:p>
          <a:p>
            <a:pPr indent="-317500" lvl="0" marL="457200" rtl="0" algn="l">
              <a:spcBef>
                <a:spcPts val="1000"/>
              </a:spcBef>
              <a:spcAft>
                <a:spcPts val="1000"/>
              </a:spcAft>
              <a:buClr>
                <a:schemeClr val="dk2"/>
              </a:buClr>
              <a:buSzPts val="1400"/>
              <a:buFont typeface="Poppins"/>
              <a:buChar char="●"/>
            </a:pPr>
            <a:r>
              <a:rPr b="1" lang="en">
                <a:solidFill>
                  <a:schemeClr val="dk2"/>
                </a:solidFill>
                <a:latin typeface="Poppins"/>
                <a:ea typeface="Poppins"/>
                <a:cs typeface="Poppins"/>
                <a:sym typeface="Poppins"/>
              </a:rPr>
              <a:t>“Said” is a strong indicator of real news</a:t>
            </a:r>
            <a:endParaRPr b="1">
              <a:solidFill>
                <a:schemeClr val="dk2"/>
              </a:solidFill>
              <a:latin typeface="Poppins"/>
              <a:ea typeface="Poppins"/>
              <a:cs typeface="Poppins"/>
              <a:sym typeface="Poppins"/>
            </a:endParaRPr>
          </a:p>
        </p:txBody>
      </p:sp>
      <p:pic>
        <p:nvPicPr>
          <p:cNvPr id="794" name="Google Shape;794;p60"/>
          <p:cNvPicPr preferRelativeResize="0"/>
          <p:nvPr/>
        </p:nvPicPr>
        <p:blipFill>
          <a:blip r:embed="rId3">
            <a:alphaModFix/>
          </a:blip>
          <a:stretch>
            <a:fillRect/>
          </a:stretch>
        </p:blipFill>
        <p:spPr>
          <a:xfrm>
            <a:off x="717900" y="425125"/>
            <a:ext cx="2861600" cy="4293448"/>
          </a:xfrm>
          <a:prstGeom prst="rect">
            <a:avLst/>
          </a:prstGeom>
          <a:noFill/>
          <a:ln cap="flat" cmpd="sng" w="1905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92"/>
                                        </p:tgtEl>
                                        <p:attrNameLst>
                                          <p:attrName>style.visibility</p:attrName>
                                        </p:attrNameLst>
                                      </p:cBhvr>
                                      <p:to>
                                        <p:strVal val="visible"/>
                                      </p:to>
                                    </p:set>
                                    <p:anim calcmode="lin" valueType="num">
                                      <p:cBhvr additive="base">
                                        <p:cTn dur="1100"/>
                                        <p:tgtEl>
                                          <p:spTgt spid="7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1000"/>
                                        <p:tgtEl>
                                          <p:spTgt spid="7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61"/>
          <p:cNvPicPr preferRelativeResize="0"/>
          <p:nvPr/>
        </p:nvPicPr>
        <p:blipFill rotWithShape="1">
          <a:blip r:embed="rId3">
            <a:alphaModFix/>
          </a:blip>
          <a:srcRect b="24047" l="22660" r="0" t="6589"/>
          <a:stretch/>
        </p:blipFill>
        <p:spPr>
          <a:xfrm>
            <a:off x="0" y="298125"/>
            <a:ext cx="2641551" cy="3567698"/>
          </a:xfrm>
          <a:prstGeom prst="rect">
            <a:avLst/>
          </a:prstGeom>
          <a:noFill/>
          <a:ln>
            <a:noFill/>
          </a:ln>
        </p:spPr>
      </p:pic>
      <p:sp>
        <p:nvSpPr>
          <p:cNvPr id="800" name="Google Shape;800;p61"/>
          <p:cNvSpPr/>
          <p:nvPr/>
        </p:nvSpPr>
        <p:spPr>
          <a:xfrm>
            <a:off x="2996750" y="1436525"/>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1"/>
          <p:cNvSpPr/>
          <p:nvPr/>
        </p:nvSpPr>
        <p:spPr>
          <a:xfrm>
            <a:off x="2996750" y="2548650"/>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2996675" y="324400"/>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ph idx="1" type="subTitle"/>
          </p:nvPr>
        </p:nvSpPr>
        <p:spPr>
          <a:xfrm>
            <a:off x="3799150" y="298125"/>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1</a:t>
            </a:r>
            <a:endParaRPr/>
          </a:p>
        </p:txBody>
      </p:sp>
      <p:sp>
        <p:nvSpPr>
          <p:cNvPr id="804" name="Google Shape;804;p61"/>
          <p:cNvSpPr txBox="1"/>
          <p:nvPr>
            <p:ph idx="2" type="subTitle"/>
          </p:nvPr>
        </p:nvSpPr>
        <p:spPr>
          <a:xfrm>
            <a:off x="3799150" y="678250"/>
            <a:ext cx="34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Update models quarterly from NEWs API site to maintain a rigorous model</a:t>
            </a:r>
            <a:endParaRPr/>
          </a:p>
        </p:txBody>
      </p:sp>
      <p:sp>
        <p:nvSpPr>
          <p:cNvPr id="805" name="Google Shape;805;p61"/>
          <p:cNvSpPr txBox="1"/>
          <p:nvPr>
            <p:ph idx="3" type="subTitle"/>
          </p:nvPr>
        </p:nvSpPr>
        <p:spPr>
          <a:xfrm>
            <a:off x="3803900" y="1402075"/>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2</a:t>
            </a:r>
            <a:endParaRPr/>
          </a:p>
        </p:txBody>
      </p:sp>
      <p:sp>
        <p:nvSpPr>
          <p:cNvPr id="806" name="Google Shape;806;p61"/>
          <p:cNvSpPr txBox="1"/>
          <p:nvPr>
            <p:ph idx="4" type="subTitle"/>
          </p:nvPr>
        </p:nvSpPr>
        <p:spPr>
          <a:xfrm>
            <a:off x="3803875" y="1782200"/>
            <a:ext cx="34518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t>Fine tune and maintain the classification app to meet user needs</a:t>
            </a:r>
            <a:endParaRPr sz="1300"/>
          </a:p>
        </p:txBody>
      </p:sp>
      <p:sp>
        <p:nvSpPr>
          <p:cNvPr id="807" name="Google Shape;807;p61"/>
          <p:cNvSpPr txBox="1"/>
          <p:nvPr>
            <p:ph idx="5" type="subTitle"/>
          </p:nvPr>
        </p:nvSpPr>
        <p:spPr>
          <a:xfrm>
            <a:off x="3797588" y="2548625"/>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3</a:t>
            </a:r>
            <a:endParaRPr/>
          </a:p>
        </p:txBody>
      </p:sp>
      <p:sp>
        <p:nvSpPr>
          <p:cNvPr id="808" name="Google Shape;808;p61"/>
          <p:cNvSpPr txBox="1"/>
          <p:nvPr>
            <p:ph idx="6" type="subTitle"/>
          </p:nvPr>
        </p:nvSpPr>
        <p:spPr>
          <a:xfrm>
            <a:off x="3797575" y="2928750"/>
            <a:ext cx="34518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More NLP Analysis and establish a custom word list</a:t>
            </a:r>
            <a:endParaRPr/>
          </a:p>
        </p:txBody>
      </p:sp>
      <p:sp>
        <p:nvSpPr>
          <p:cNvPr id="809" name="Google Shape;809;p61"/>
          <p:cNvSpPr txBox="1"/>
          <p:nvPr>
            <p:ph type="title"/>
          </p:nvPr>
        </p:nvSpPr>
        <p:spPr>
          <a:xfrm>
            <a:off x="1458175" y="3961425"/>
            <a:ext cx="692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810" name="Google Shape;810;p61"/>
          <p:cNvSpPr/>
          <p:nvPr/>
        </p:nvSpPr>
        <p:spPr>
          <a:xfrm>
            <a:off x="2857650" y="324400"/>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1"/>
          <p:cNvSpPr/>
          <p:nvPr/>
        </p:nvSpPr>
        <p:spPr>
          <a:xfrm>
            <a:off x="2857650" y="1436525"/>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1"/>
          <p:cNvSpPr/>
          <p:nvPr/>
        </p:nvSpPr>
        <p:spPr>
          <a:xfrm>
            <a:off x="2857650" y="2548650"/>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61"/>
          <p:cNvGrpSpPr/>
          <p:nvPr/>
        </p:nvGrpSpPr>
        <p:grpSpPr>
          <a:xfrm>
            <a:off x="3003476" y="594337"/>
            <a:ext cx="433743" cy="380776"/>
            <a:chOff x="4099901" y="717462"/>
            <a:chExt cx="433743" cy="380776"/>
          </a:xfrm>
        </p:grpSpPr>
        <p:sp>
          <p:nvSpPr>
            <p:cNvPr id="814" name="Google Shape;814;p61"/>
            <p:cNvSpPr/>
            <p:nvPr/>
          </p:nvSpPr>
          <p:spPr>
            <a:xfrm>
              <a:off x="4127209" y="744730"/>
              <a:ext cx="378343" cy="272879"/>
            </a:xfrm>
            <a:custGeom>
              <a:rect b="b" l="l" r="r" t="t"/>
              <a:pathLst>
                <a:path extrusionOk="0" h="6955" w="9643">
                  <a:moveTo>
                    <a:pt x="378" y="1"/>
                  </a:moveTo>
                  <a:cubicBezTo>
                    <a:pt x="169" y="1"/>
                    <a:pt x="0" y="175"/>
                    <a:pt x="0" y="379"/>
                  </a:cubicBezTo>
                  <a:lnTo>
                    <a:pt x="0" y="6786"/>
                  </a:lnTo>
                  <a:cubicBezTo>
                    <a:pt x="0" y="6878"/>
                    <a:pt x="77" y="6954"/>
                    <a:pt x="174" y="6954"/>
                  </a:cubicBezTo>
                  <a:lnTo>
                    <a:pt x="7260" y="6954"/>
                  </a:lnTo>
                  <a:cubicBezTo>
                    <a:pt x="7281" y="6954"/>
                    <a:pt x="7301" y="6949"/>
                    <a:pt x="7316" y="6929"/>
                  </a:cubicBezTo>
                  <a:cubicBezTo>
                    <a:pt x="7444" y="6791"/>
                    <a:pt x="7352" y="6632"/>
                    <a:pt x="7214" y="6632"/>
                  </a:cubicBezTo>
                  <a:lnTo>
                    <a:pt x="384" y="6632"/>
                  </a:lnTo>
                  <a:cubicBezTo>
                    <a:pt x="353" y="6632"/>
                    <a:pt x="327" y="6607"/>
                    <a:pt x="327" y="6571"/>
                  </a:cubicBezTo>
                  <a:lnTo>
                    <a:pt x="327" y="379"/>
                  </a:lnTo>
                  <a:cubicBezTo>
                    <a:pt x="327" y="349"/>
                    <a:pt x="353" y="323"/>
                    <a:pt x="384" y="323"/>
                  </a:cubicBezTo>
                  <a:lnTo>
                    <a:pt x="9269" y="323"/>
                  </a:lnTo>
                  <a:cubicBezTo>
                    <a:pt x="9300" y="323"/>
                    <a:pt x="9326" y="349"/>
                    <a:pt x="9326" y="379"/>
                  </a:cubicBezTo>
                  <a:lnTo>
                    <a:pt x="9326" y="6571"/>
                  </a:lnTo>
                  <a:cubicBezTo>
                    <a:pt x="9326" y="6607"/>
                    <a:pt x="9300" y="6632"/>
                    <a:pt x="9269" y="6632"/>
                  </a:cubicBezTo>
                  <a:lnTo>
                    <a:pt x="7971" y="6632"/>
                  </a:lnTo>
                  <a:cubicBezTo>
                    <a:pt x="7884" y="6632"/>
                    <a:pt x="7812" y="6688"/>
                    <a:pt x="7802" y="6770"/>
                  </a:cubicBezTo>
                  <a:cubicBezTo>
                    <a:pt x="7792" y="6867"/>
                    <a:pt x="7869" y="6954"/>
                    <a:pt x="7966" y="6954"/>
                  </a:cubicBezTo>
                  <a:lnTo>
                    <a:pt x="9269" y="6954"/>
                  </a:lnTo>
                  <a:cubicBezTo>
                    <a:pt x="9479" y="6954"/>
                    <a:pt x="9643" y="6786"/>
                    <a:pt x="9643" y="6581"/>
                  </a:cubicBezTo>
                  <a:lnTo>
                    <a:pt x="9643" y="379"/>
                  </a:lnTo>
                  <a:cubicBezTo>
                    <a:pt x="9643" y="170"/>
                    <a:pt x="9474" y="1"/>
                    <a:pt x="9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1"/>
            <p:cNvSpPr/>
            <p:nvPr/>
          </p:nvSpPr>
          <p:spPr>
            <a:xfrm>
              <a:off x="4099901" y="717462"/>
              <a:ext cx="433743" cy="380776"/>
            </a:xfrm>
            <a:custGeom>
              <a:rect b="b" l="l" r="r" t="t"/>
              <a:pathLst>
                <a:path extrusionOk="0" h="9705" w="11055">
                  <a:moveTo>
                    <a:pt x="2583" y="1"/>
                  </a:moveTo>
                  <a:cubicBezTo>
                    <a:pt x="2567" y="1"/>
                    <a:pt x="2557" y="6"/>
                    <a:pt x="2552" y="16"/>
                  </a:cubicBezTo>
                  <a:cubicBezTo>
                    <a:pt x="2409" y="154"/>
                    <a:pt x="2506" y="328"/>
                    <a:pt x="2639" y="328"/>
                  </a:cubicBezTo>
                  <a:lnTo>
                    <a:pt x="10456" y="328"/>
                  </a:lnTo>
                  <a:cubicBezTo>
                    <a:pt x="10610" y="328"/>
                    <a:pt x="10732" y="451"/>
                    <a:pt x="10732" y="604"/>
                  </a:cubicBezTo>
                  <a:lnTo>
                    <a:pt x="10732" y="7762"/>
                  </a:lnTo>
                  <a:cubicBezTo>
                    <a:pt x="10732" y="7915"/>
                    <a:pt x="10610" y="8033"/>
                    <a:pt x="10456" y="8033"/>
                  </a:cubicBezTo>
                  <a:lnTo>
                    <a:pt x="599" y="8033"/>
                  </a:lnTo>
                  <a:cubicBezTo>
                    <a:pt x="446" y="8033"/>
                    <a:pt x="328" y="7915"/>
                    <a:pt x="328" y="7762"/>
                  </a:cubicBezTo>
                  <a:lnTo>
                    <a:pt x="328" y="410"/>
                  </a:lnTo>
                  <a:cubicBezTo>
                    <a:pt x="328" y="364"/>
                    <a:pt x="359" y="333"/>
                    <a:pt x="405" y="333"/>
                  </a:cubicBezTo>
                  <a:lnTo>
                    <a:pt x="1944" y="333"/>
                  </a:lnTo>
                  <a:cubicBezTo>
                    <a:pt x="1954" y="333"/>
                    <a:pt x="1969" y="328"/>
                    <a:pt x="1974" y="323"/>
                  </a:cubicBezTo>
                  <a:cubicBezTo>
                    <a:pt x="2117" y="180"/>
                    <a:pt x="2020" y="6"/>
                    <a:pt x="1887" y="6"/>
                  </a:cubicBezTo>
                  <a:lnTo>
                    <a:pt x="175" y="6"/>
                  </a:lnTo>
                  <a:cubicBezTo>
                    <a:pt x="77" y="6"/>
                    <a:pt x="1" y="82"/>
                    <a:pt x="1" y="180"/>
                  </a:cubicBezTo>
                  <a:lnTo>
                    <a:pt x="1" y="7772"/>
                  </a:lnTo>
                  <a:cubicBezTo>
                    <a:pt x="1" y="8099"/>
                    <a:pt x="262" y="8360"/>
                    <a:pt x="589" y="8365"/>
                  </a:cubicBezTo>
                  <a:lnTo>
                    <a:pt x="144" y="9219"/>
                  </a:lnTo>
                  <a:cubicBezTo>
                    <a:pt x="88" y="9326"/>
                    <a:pt x="93" y="9449"/>
                    <a:pt x="159" y="9551"/>
                  </a:cubicBezTo>
                  <a:cubicBezTo>
                    <a:pt x="221" y="9653"/>
                    <a:pt x="333" y="9705"/>
                    <a:pt x="451" y="9705"/>
                  </a:cubicBezTo>
                  <a:lnTo>
                    <a:pt x="931" y="9705"/>
                  </a:lnTo>
                  <a:cubicBezTo>
                    <a:pt x="1074" y="9705"/>
                    <a:pt x="1202" y="9628"/>
                    <a:pt x="1264" y="9500"/>
                  </a:cubicBezTo>
                  <a:lnTo>
                    <a:pt x="1494" y="9055"/>
                  </a:lnTo>
                  <a:lnTo>
                    <a:pt x="2665" y="9055"/>
                  </a:lnTo>
                  <a:cubicBezTo>
                    <a:pt x="2746" y="9055"/>
                    <a:pt x="2823" y="8999"/>
                    <a:pt x="2828" y="8917"/>
                  </a:cubicBezTo>
                  <a:cubicBezTo>
                    <a:pt x="2843" y="8820"/>
                    <a:pt x="2767" y="8733"/>
                    <a:pt x="2670" y="8733"/>
                  </a:cubicBezTo>
                  <a:lnTo>
                    <a:pt x="1407" y="8733"/>
                  </a:lnTo>
                  <a:cubicBezTo>
                    <a:pt x="1345" y="8733"/>
                    <a:pt x="1289" y="8764"/>
                    <a:pt x="1259" y="8820"/>
                  </a:cubicBezTo>
                  <a:lnTo>
                    <a:pt x="977" y="9372"/>
                  </a:lnTo>
                  <a:cubicBezTo>
                    <a:pt x="962" y="9388"/>
                    <a:pt x="947" y="9403"/>
                    <a:pt x="926" y="9403"/>
                  </a:cubicBezTo>
                  <a:lnTo>
                    <a:pt x="435" y="9403"/>
                  </a:lnTo>
                  <a:cubicBezTo>
                    <a:pt x="435" y="9403"/>
                    <a:pt x="425" y="9403"/>
                    <a:pt x="420" y="9398"/>
                  </a:cubicBezTo>
                  <a:cubicBezTo>
                    <a:pt x="415" y="9388"/>
                    <a:pt x="420" y="9382"/>
                    <a:pt x="420" y="9382"/>
                  </a:cubicBezTo>
                  <a:lnTo>
                    <a:pt x="870" y="8513"/>
                  </a:lnTo>
                  <a:cubicBezTo>
                    <a:pt x="911" y="8426"/>
                    <a:pt x="1008" y="8365"/>
                    <a:pt x="1110" y="8365"/>
                  </a:cubicBezTo>
                  <a:lnTo>
                    <a:pt x="9909" y="8365"/>
                  </a:lnTo>
                  <a:cubicBezTo>
                    <a:pt x="10011" y="8365"/>
                    <a:pt x="10109" y="8426"/>
                    <a:pt x="10155" y="8513"/>
                  </a:cubicBezTo>
                  <a:lnTo>
                    <a:pt x="10599" y="9382"/>
                  </a:lnTo>
                  <a:cubicBezTo>
                    <a:pt x="10599" y="9382"/>
                    <a:pt x="10610" y="9388"/>
                    <a:pt x="10599" y="9398"/>
                  </a:cubicBezTo>
                  <a:cubicBezTo>
                    <a:pt x="10594" y="9403"/>
                    <a:pt x="10594" y="9403"/>
                    <a:pt x="10589" y="9403"/>
                  </a:cubicBezTo>
                  <a:lnTo>
                    <a:pt x="10098" y="9403"/>
                  </a:lnTo>
                  <a:cubicBezTo>
                    <a:pt x="10078" y="9403"/>
                    <a:pt x="10058" y="9388"/>
                    <a:pt x="10047" y="9372"/>
                  </a:cubicBezTo>
                  <a:lnTo>
                    <a:pt x="9766" y="8820"/>
                  </a:lnTo>
                  <a:cubicBezTo>
                    <a:pt x="9741" y="8769"/>
                    <a:pt x="9679" y="8733"/>
                    <a:pt x="9618" y="8733"/>
                  </a:cubicBezTo>
                  <a:lnTo>
                    <a:pt x="3431" y="8733"/>
                  </a:lnTo>
                  <a:cubicBezTo>
                    <a:pt x="3350" y="8733"/>
                    <a:pt x="3273" y="8789"/>
                    <a:pt x="3263" y="8871"/>
                  </a:cubicBezTo>
                  <a:cubicBezTo>
                    <a:pt x="3252" y="8968"/>
                    <a:pt x="3329" y="9055"/>
                    <a:pt x="3426" y="9055"/>
                  </a:cubicBezTo>
                  <a:lnTo>
                    <a:pt x="9546" y="9055"/>
                  </a:lnTo>
                  <a:lnTo>
                    <a:pt x="9776" y="9500"/>
                  </a:lnTo>
                  <a:cubicBezTo>
                    <a:pt x="9843" y="9628"/>
                    <a:pt x="9971" y="9705"/>
                    <a:pt x="10109" y="9705"/>
                  </a:cubicBezTo>
                  <a:lnTo>
                    <a:pt x="10589" y="9705"/>
                  </a:lnTo>
                  <a:cubicBezTo>
                    <a:pt x="10702" y="9705"/>
                    <a:pt x="10819" y="9643"/>
                    <a:pt x="10881" y="9551"/>
                  </a:cubicBezTo>
                  <a:cubicBezTo>
                    <a:pt x="10947" y="9449"/>
                    <a:pt x="10952" y="9326"/>
                    <a:pt x="10896" y="9219"/>
                  </a:cubicBezTo>
                  <a:lnTo>
                    <a:pt x="10456" y="8365"/>
                  </a:lnTo>
                  <a:cubicBezTo>
                    <a:pt x="10794" y="8355"/>
                    <a:pt x="11054" y="8094"/>
                    <a:pt x="11054" y="7767"/>
                  </a:cubicBezTo>
                  <a:lnTo>
                    <a:pt x="11054" y="174"/>
                  </a:lnTo>
                  <a:cubicBezTo>
                    <a:pt x="11054" y="77"/>
                    <a:pt x="10978" y="1"/>
                    <a:pt x="10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1"/>
            <p:cNvSpPr/>
            <p:nvPr/>
          </p:nvSpPr>
          <p:spPr>
            <a:xfrm>
              <a:off x="4201403" y="819355"/>
              <a:ext cx="229721" cy="123629"/>
            </a:xfrm>
            <a:custGeom>
              <a:rect b="b" l="l" r="r" t="t"/>
              <a:pathLst>
                <a:path extrusionOk="0" h="3151" w="5855">
                  <a:moveTo>
                    <a:pt x="5257" y="323"/>
                  </a:moveTo>
                  <a:cubicBezTo>
                    <a:pt x="5410" y="323"/>
                    <a:pt x="5528" y="446"/>
                    <a:pt x="5528" y="599"/>
                  </a:cubicBezTo>
                  <a:lnTo>
                    <a:pt x="5528" y="2557"/>
                  </a:lnTo>
                  <a:cubicBezTo>
                    <a:pt x="5528" y="2711"/>
                    <a:pt x="5410" y="2828"/>
                    <a:pt x="5257" y="2828"/>
                  </a:cubicBezTo>
                  <a:lnTo>
                    <a:pt x="604" y="2828"/>
                  </a:lnTo>
                  <a:cubicBezTo>
                    <a:pt x="451" y="2828"/>
                    <a:pt x="328" y="2711"/>
                    <a:pt x="328" y="2557"/>
                  </a:cubicBezTo>
                  <a:lnTo>
                    <a:pt x="328" y="599"/>
                  </a:lnTo>
                  <a:cubicBezTo>
                    <a:pt x="328" y="446"/>
                    <a:pt x="456" y="323"/>
                    <a:pt x="604" y="323"/>
                  </a:cubicBezTo>
                  <a:close/>
                  <a:moveTo>
                    <a:pt x="604" y="1"/>
                  </a:moveTo>
                  <a:cubicBezTo>
                    <a:pt x="272" y="1"/>
                    <a:pt x="1" y="267"/>
                    <a:pt x="1" y="599"/>
                  </a:cubicBezTo>
                  <a:lnTo>
                    <a:pt x="1" y="2557"/>
                  </a:lnTo>
                  <a:cubicBezTo>
                    <a:pt x="6" y="2879"/>
                    <a:pt x="277" y="3150"/>
                    <a:pt x="604" y="3150"/>
                  </a:cubicBezTo>
                  <a:lnTo>
                    <a:pt x="5257" y="3150"/>
                  </a:lnTo>
                  <a:cubicBezTo>
                    <a:pt x="5589" y="3150"/>
                    <a:pt x="5855" y="2879"/>
                    <a:pt x="5855" y="2547"/>
                  </a:cubicBezTo>
                  <a:lnTo>
                    <a:pt x="5855" y="599"/>
                  </a:lnTo>
                  <a:cubicBezTo>
                    <a:pt x="5855" y="267"/>
                    <a:pt x="5589" y="1"/>
                    <a:pt x="52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1"/>
            <p:cNvSpPr/>
            <p:nvPr/>
          </p:nvSpPr>
          <p:spPr>
            <a:xfrm>
              <a:off x="4367720" y="847055"/>
              <a:ext cx="35939" cy="67053"/>
            </a:xfrm>
            <a:custGeom>
              <a:rect b="b" l="l" r="r" t="t"/>
              <a:pathLst>
                <a:path extrusionOk="0" h="1709" w="916">
                  <a:moveTo>
                    <a:pt x="159" y="0"/>
                  </a:moveTo>
                  <a:cubicBezTo>
                    <a:pt x="72" y="0"/>
                    <a:pt x="0" y="72"/>
                    <a:pt x="0" y="164"/>
                  </a:cubicBezTo>
                  <a:lnTo>
                    <a:pt x="0" y="1544"/>
                  </a:lnTo>
                  <a:cubicBezTo>
                    <a:pt x="0" y="1637"/>
                    <a:pt x="72" y="1708"/>
                    <a:pt x="159" y="1708"/>
                  </a:cubicBezTo>
                  <a:lnTo>
                    <a:pt x="736" y="1708"/>
                  </a:lnTo>
                  <a:cubicBezTo>
                    <a:pt x="818" y="1708"/>
                    <a:pt x="895" y="1652"/>
                    <a:pt x="900" y="1570"/>
                  </a:cubicBezTo>
                  <a:cubicBezTo>
                    <a:pt x="915" y="1473"/>
                    <a:pt x="839" y="1381"/>
                    <a:pt x="742" y="1381"/>
                  </a:cubicBezTo>
                  <a:lnTo>
                    <a:pt x="317" y="1381"/>
                  </a:lnTo>
                  <a:lnTo>
                    <a:pt x="317" y="1018"/>
                  </a:lnTo>
                  <a:lnTo>
                    <a:pt x="690" y="1018"/>
                  </a:lnTo>
                  <a:cubicBezTo>
                    <a:pt x="772" y="1018"/>
                    <a:pt x="849" y="962"/>
                    <a:pt x="854" y="880"/>
                  </a:cubicBezTo>
                  <a:cubicBezTo>
                    <a:pt x="869" y="783"/>
                    <a:pt x="793" y="691"/>
                    <a:pt x="696" y="691"/>
                  </a:cubicBezTo>
                  <a:lnTo>
                    <a:pt x="317" y="691"/>
                  </a:lnTo>
                  <a:lnTo>
                    <a:pt x="317" y="328"/>
                  </a:lnTo>
                  <a:lnTo>
                    <a:pt x="736" y="328"/>
                  </a:lnTo>
                  <a:cubicBezTo>
                    <a:pt x="818" y="328"/>
                    <a:pt x="895" y="271"/>
                    <a:pt x="900" y="190"/>
                  </a:cubicBezTo>
                  <a:cubicBezTo>
                    <a:pt x="915" y="92"/>
                    <a:pt x="839" y="0"/>
                    <a:pt x="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1"/>
            <p:cNvSpPr/>
            <p:nvPr/>
          </p:nvSpPr>
          <p:spPr>
            <a:xfrm>
              <a:off x="4228514" y="847565"/>
              <a:ext cx="32290" cy="67327"/>
            </a:xfrm>
            <a:custGeom>
              <a:rect b="b" l="l" r="r" t="t"/>
              <a:pathLst>
                <a:path extrusionOk="0" h="1716" w="823">
                  <a:moveTo>
                    <a:pt x="160" y="1"/>
                  </a:moveTo>
                  <a:cubicBezTo>
                    <a:pt x="77" y="1"/>
                    <a:pt x="0" y="73"/>
                    <a:pt x="0" y="161"/>
                  </a:cubicBezTo>
                  <a:lnTo>
                    <a:pt x="0" y="1552"/>
                  </a:lnTo>
                  <a:cubicBezTo>
                    <a:pt x="5" y="1624"/>
                    <a:pt x="66" y="1695"/>
                    <a:pt x="143" y="1710"/>
                  </a:cubicBezTo>
                  <a:cubicBezTo>
                    <a:pt x="153" y="1710"/>
                    <a:pt x="159" y="1716"/>
                    <a:pt x="312" y="1716"/>
                  </a:cubicBezTo>
                  <a:lnTo>
                    <a:pt x="644" y="1716"/>
                  </a:lnTo>
                  <a:cubicBezTo>
                    <a:pt x="731" y="1716"/>
                    <a:pt x="798" y="1654"/>
                    <a:pt x="813" y="1572"/>
                  </a:cubicBezTo>
                  <a:cubicBezTo>
                    <a:pt x="823" y="1483"/>
                    <a:pt x="751" y="1393"/>
                    <a:pt x="657" y="1393"/>
                  </a:cubicBezTo>
                  <a:cubicBezTo>
                    <a:pt x="655" y="1393"/>
                    <a:pt x="652" y="1393"/>
                    <a:pt x="649" y="1393"/>
                  </a:cubicBezTo>
                  <a:lnTo>
                    <a:pt x="327" y="1393"/>
                  </a:lnTo>
                  <a:lnTo>
                    <a:pt x="327" y="166"/>
                  </a:lnTo>
                  <a:cubicBezTo>
                    <a:pt x="327" y="85"/>
                    <a:pt x="266" y="8"/>
                    <a:pt x="184" y="3"/>
                  </a:cubicBezTo>
                  <a:cubicBezTo>
                    <a:pt x="176" y="1"/>
                    <a:pt x="168"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1"/>
            <p:cNvSpPr/>
            <p:nvPr/>
          </p:nvSpPr>
          <p:spPr>
            <a:xfrm>
              <a:off x="4274419" y="847369"/>
              <a:ext cx="12908" cy="67366"/>
            </a:xfrm>
            <a:custGeom>
              <a:rect b="b" l="l" r="r" t="t"/>
              <a:pathLst>
                <a:path extrusionOk="0" h="1717" w="329">
                  <a:moveTo>
                    <a:pt x="160" y="1"/>
                  </a:moveTo>
                  <a:cubicBezTo>
                    <a:pt x="73" y="1"/>
                    <a:pt x="1" y="72"/>
                    <a:pt x="1" y="161"/>
                  </a:cubicBezTo>
                  <a:lnTo>
                    <a:pt x="1" y="1552"/>
                  </a:lnTo>
                  <a:cubicBezTo>
                    <a:pt x="1" y="1643"/>
                    <a:pt x="73" y="1716"/>
                    <a:pt x="167" y="1716"/>
                  </a:cubicBezTo>
                  <a:cubicBezTo>
                    <a:pt x="173" y="1716"/>
                    <a:pt x="179" y="1716"/>
                    <a:pt x="185" y="1715"/>
                  </a:cubicBezTo>
                  <a:cubicBezTo>
                    <a:pt x="267" y="1705"/>
                    <a:pt x="328" y="1629"/>
                    <a:pt x="328" y="1547"/>
                  </a:cubicBezTo>
                  <a:lnTo>
                    <a:pt x="328" y="166"/>
                  </a:lnTo>
                  <a:cubicBezTo>
                    <a:pt x="328" y="84"/>
                    <a:pt x="267" y="8"/>
                    <a:pt x="185" y="3"/>
                  </a:cubicBezTo>
                  <a:cubicBezTo>
                    <a:pt x="177" y="1"/>
                    <a:pt x="168"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1"/>
            <p:cNvSpPr/>
            <p:nvPr/>
          </p:nvSpPr>
          <p:spPr>
            <a:xfrm>
              <a:off x="4300903" y="847565"/>
              <a:ext cx="53006" cy="67523"/>
            </a:xfrm>
            <a:custGeom>
              <a:rect b="b" l="l" r="r" t="t"/>
              <a:pathLst>
                <a:path extrusionOk="0" h="1721" w="1351">
                  <a:moveTo>
                    <a:pt x="177" y="1"/>
                  </a:moveTo>
                  <a:cubicBezTo>
                    <a:pt x="161" y="1"/>
                    <a:pt x="145" y="3"/>
                    <a:pt x="129" y="8"/>
                  </a:cubicBezTo>
                  <a:cubicBezTo>
                    <a:pt x="47" y="39"/>
                    <a:pt x="1" y="131"/>
                    <a:pt x="26" y="212"/>
                  </a:cubicBezTo>
                  <a:lnTo>
                    <a:pt x="502" y="1593"/>
                  </a:lnTo>
                  <a:cubicBezTo>
                    <a:pt x="527" y="1670"/>
                    <a:pt x="604" y="1721"/>
                    <a:pt x="686" y="1721"/>
                  </a:cubicBezTo>
                  <a:cubicBezTo>
                    <a:pt x="768" y="1721"/>
                    <a:pt x="839" y="1670"/>
                    <a:pt x="870" y="1588"/>
                  </a:cubicBezTo>
                  <a:lnTo>
                    <a:pt x="1325" y="212"/>
                  </a:lnTo>
                  <a:cubicBezTo>
                    <a:pt x="1350" y="131"/>
                    <a:pt x="1304" y="33"/>
                    <a:pt x="1223" y="8"/>
                  </a:cubicBezTo>
                  <a:cubicBezTo>
                    <a:pt x="1207" y="3"/>
                    <a:pt x="1191" y="1"/>
                    <a:pt x="1176" y="1"/>
                  </a:cubicBezTo>
                  <a:cubicBezTo>
                    <a:pt x="1107" y="1"/>
                    <a:pt x="1039" y="44"/>
                    <a:pt x="1018" y="110"/>
                  </a:cubicBezTo>
                  <a:lnTo>
                    <a:pt x="686" y="1122"/>
                  </a:lnTo>
                  <a:lnTo>
                    <a:pt x="333" y="110"/>
                  </a:lnTo>
                  <a:cubicBezTo>
                    <a:pt x="308" y="44"/>
                    <a:pt x="246"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1"/>
            <p:cNvSpPr/>
            <p:nvPr/>
          </p:nvSpPr>
          <p:spPr>
            <a:xfrm>
              <a:off x="4164522" y="782670"/>
              <a:ext cx="40137" cy="40137"/>
            </a:xfrm>
            <a:custGeom>
              <a:rect b="b" l="l" r="r" t="t"/>
              <a:pathLst>
                <a:path extrusionOk="0" h="1023" w="1023">
                  <a:moveTo>
                    <a:pt x="511" y="327"/>
                  </a:moveTo>
                  <a:cubicBezTo>
                    <a:pt x="614" y="327"/>
                    <a:pt x="701" y="409"/>
                    <a:pt x="701" y="512"/>
                  </a:cubicBezTo>
                  <a:cubicBezTo>
                    <a:pt x="701" y="614"/>
                    <a:pt x="614" y="696"/>
                    <a:pt x="511" y="696"/>
                  </a:cubicBezTo>
                  <a:cubicBezTo>
                    <a:pt x="409" y="696"/>
                    <a:pt x="327" y="614"/>
                    <a:pt x="327" y="512"/>
                  </a:cubicBezTo>
                  <a:cubicBezTo>
                    <a:pt x="327" y="409"/>
                    <a:pt x="409" y="327"/>
                    <a:pt x="511" y="327"/>
                  </a:cubicBezTo>
                  <a:close/>
                  <a:moveTo>
                    <a:pt x="511" y="0"/>
                  </a:moveTo>
                  <a:cubicBezTo>
                    <a:pt x="230" y="0"/>
                    <a:pt x="0" y="230"/>
                    <a:pt x="0" y="512"/>
                  </a:cubicBezTo>
                  <a:cubicBezTo>
                    <a:pt x="0" y="793"/>
                    <a:pt x="230" y="1023"/>
                    <a:pt x="511" y="1023"/>
                  </a:cubicBezTo>
                  <a:cubicBezTo>
                    <a:pt x="793" y="1023"/>
                    <a:pt x="1023" y="793"/>
                    <a:pt x="1023" y="512"/>
                  </a:cubicBezTo>
                  <a:cubicBezTo>
                    <a:pt x="1023" y="230"/>
                    <a:pt x="793" y="0"/>
                    <a:pt x="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61"/>
          <p:cNvGrpSpPr/>
          <p:nvPr/>
        </p:nvGrpSpPr>
        <p:grpSpPr>
          <a:xfrm>
            <a:off x="3025547" y="1716250"/>
            <a:ext cx="389604" cy="432644"/>
            <a:chOff x="4121972" y="1839375"/>
            <a:chExt cx="389604" cy="432644"/>
          </a:xfrm>
        </p:grpSpPr>
        <p:sp>
          <p:nvSpPr>
            <p:cNvPr id="823" name="Google Shape;823;p61"/>
            <p:cNvSpPr/>
            <p:nvPr/>
          </p:nvSpPr>
          <p:spPr>
            <a:xfrm>
              <a:off x="4121972" y="1839375"/>
              <a:ext cx="389604" cy="432644"/>
            </a:xfrm>
            <a:custGeom>
              <a:rect b="b" l="l" r="r" t="t"/>
              <a:pathLst>
                <a:path extrusionOk="0" h="11027" w="9930">
                  <a:moveTo>
                    <a:pt x="8330" y="752"/>
                  </a:moveTo>
                  <a:cubicBezTo>
                    <a:pt x="8456" y="752"/>
                    <a:pt x="8567" y="775"/>
                    <a:pt x="8661" y="822"/>
                  </a:cubicBezTo>
                  <a:lnTo>
                    <a:pt x="7368" y="2110"/>
                  </a:lnTo>
                  <a:lnTo>
                    <a:pt x="6770" y="1512"/>
                  </a:lnTo>
                  <a:cubicBezTo>
                    <a:pt x="7128" y="1179"/>
                    <a:pt x="7526" y="934"/>
                    <a:pt x="7910" y="822"/>
                  </a:cubicBezTo>
                  <a:cubicBezTo>
                    <a:pt x="8063" y="775"/>
                    <a:pt x="8204" y="752"/>
                    <a:pt x="8330" y="752"/>
                  </a:cubicBezTo>
                  <a:close/>
                  <a:moveTo>
                    <a:pt x="5824" y="1036"/>
                  </a:moveTo>
                  <a:lnTo>
                    <a:pt x="6299" y="1517"/>
                  </a:lnTo>
                  <a:cubicBezTo>
                    <a:pt x="6120" y="1706"/>
                    <a:pt x="5962" y="1921"/>
                    <a:pt x="5834" y="2130"/>
                  </a:cubicBezTo>
                  <a:lnTo>
                    <a:pt x="5440" y="1732"/>
                  </a:lnTo>
                  <a:cubicBezTo>
                    <a:pt x="5517" y="1476"/>
                    <a:pt x="5650" y="1241"/>
                    <a:pt x="5824" y="1036"/>
                  </a:cubicBezTo>
                  <a:close/>
                  <a:moveTo>
                    <a:pt x="6529" y="1747"/>
                  </a:moveTo>
                  <a:lnTo>
                    <a:pt x="7133" y="2340"/>
                  </a:lnTo>
                  <a:lnTo>
                    <a:pt x="6591" y="2882"/>
                  </a:lnTo>
                  <a:lnTo>
                    <a:pt x="6069" y="2366"/>
                  </a:lnTo>
                  <a:cubicBezTo>
                    <a:pt x="6192" y="2156"/>
                    <a:pt x="6350" y="1936"/>
                    <a:pt x="6529" y="1747"/>
                  </a:cubicBezTo>
                  <a:close/>
                  <a:moveTo>
                    <a:pt x="8881" y="1052"/>
                  </a:moveTo>
                  <a:cubicBezTo>
                    <a:pt x="9096" y="1476"/>
                    <a:pt x="8815" y="2268"/>
                    <a:pt x="8191" y="2943"/>
                  </a:cubicBezTo>
                  <a:lnTo>
                    <a:pt x="7593" y="2340"/>
                  </a:lnTo>
                  <a:lnTo>
                    <a:pt x="8881" y="1052"/>
                  </a:lnTo>
                  <a:close/>
                  <a:moveTo>
                    <a:pt x="7363" y="2570"/>
                  </a:moveTo>
                  <a:lnTo>
                    <a:pt x="7961" y="3173"/>
                  </a:lnTo>
                  <a:cubicBezTo>
                    <a:pt x="7767" y="3352"/>
                    <a:pt x="7552" y="3511"/>
                    <a:pt x="7342" y="3633"/>
                  </a:cubicBezTo>
                  <a:lnTo>
                    <a:pt x="6821" y="3112"/>
                  </a:lnTo>
                  <a:lnTo>
                    <a:pt x="7363" y="2570"/>
                  </a:lnTo>
                  <a:close/>
                  <a:moveTo>
                    <a:pt x="9249" y="1640"/>
                  </a:moveTo>
                  <a:lnTo>
                    <a:pt x="9249" y="1640"/>
                  </a:lnTo>
                  <a:cubicBezTo>
                    <a:pt x="9505" y="2309"/>
                    <a:pt x="9382" y="3081"/>
                    <a:pt x="8897" y="3649"/>
                  </a:cubicBezTo>
                  <a:lnTo>
                    <a:pt x="8416" y="3173"/>
                  </a:lnTo>
                  <a:cubicBezTo>
                    <a:pt x="8881" y="2672"/>
                    <a:pt x="9173" y="2115"/>
                    <a:pt x="9249" y="1640"/>
                  </a:cubicBezTo>
                  <a:close/>
                  <a:moveTo>
                    <a:pt x="8191" y="3409"/>
                  </a:moveTo>
                  <a:lnTo>
                    <a:pt x="8672" y="3889"/>
                  </a:lnTo>
                  <a:cubicBezTo>
                    <a:pt x="8467" y="4058"/>
                    <a:pt x="8232" y="4196"/>
                    <a:pt x="7976" y="4278"/>
                  </a:cubicBezTo>
                  <a:lnTo>
                    <a:pt x="7578" y="3874"/>
                  </a:lnTo>
                  <a:cubicBezTo>
                    <a:pt x="7792" y="3746"/>
                    <a:pt x="8002" y="3587"/>
                    <a:pt x="8191" y="3409"/>
                  </a:cubicBezTo>
                  <a:close/>
                  <a:moveTo>
                    <a:pt x="4740" y="1604"/>
                  </a:moveTo>
                  <a:cubicBezTo>
                    <a:pt x="4812" y="1604"/>
                    <a:pt x="4883" y="1629"/>
                    <a:pt x="4934" y="1691"/>
                  </a:cubicBezTo>
                  <a:lnTo>
                    <a:pt x="8022" y="4774"/>
                  </a:lnTo>
                  <a:cubicBezTo>
                    <a:pt x="8125" y="4876"/>
                    <a:pt x="8125" y="5050"/>
                    <a:pt x="8022" y="5157"/>
                  </a:cubicBezTo>
                  <a:lnTo>
                    <a:pt x="6785" y="6389"/>
                  </a:lnTo>
                  <a:cubicBezTo>
                    <a:pt x="6734" y="6440"/>
                    <a:pt x="6667" y="6476"/>
                    <a:pt x="6596" y="6476"/>
                  </a:cubicBezTo>
                  <a:cubicBezTo>
                    <a:pt x="6524" y="6476"/>
                    <a:pt x="6453" y="6451"/>
                    <a:pt x="6402" y="6389"/>
                  </a:cubicBezTo>
                  <a:lnTo>
                    <a:pt x="3319" y="3306"/>
                  </a:lnTo>
                  <a:cubicBezTo>
                    <a:pt x="3268" y="3255"/>
                    <a:pt x="3232" y="3184"/>
                    <a:pt x="3232" y="3112"/>
                  </a:cubicBezTo>
                  <a:cubicBezTo>
                    <a:pt x="3232" y="3040"/>
                    <a:pt x="3257" y="2974"/>
                    <a:pt x="3319" y="2923"/>
                  </a:cubicBezTo>
                  <a:lnTo>
                    <a:pt x="4551" y="1691"/>
                  </a:lnTo>
                  <a:cubicBezTo>
                    <a:pt x="4602" y="1640"/>
                    <a:pt x="4674" y="1604"/>
                    <a:pt x="4740" y="1604"/>
                  </a:cubicBezTo>
                  <a:close/>
                  <a:moveTo>
                    <a:pt x="3508" y="3966"/>
                  </a:moveTo>
                  <a:lnTo>
                    <a:pt x="5747" y="6200"/>
                  </a:lnTo>
                  <a:lnTo>
                    <a:pt x="5522" y="6425"/>
                  </a:lnTo>
                  <a:cubicBezTo>
                    <a:pt x="5471" y="6476"/>
                    <a:pt x="5400" y="6507"/>
                    <a:pt x="5328" y="6507"/>
                  </a:cubicBezTo>
                  <a:cubicBezTo>
                    <a:pt x="5261" y="6507"/>
                    <a:pt x="5190" y="6481"/>
                    <a:pt x="5139" y="6425"/>
                  </a:cubicBezTo>
                  <a:lnTo>
                    <a:pt x="3283" y="4569"/>
                  </a:lnTo>
                  <a:cubicBezTo>
                    <a:pt x="3232" y="4518"/>
                    <a:pt x="3201" y="4452"/>
                    <a:pt x="3201" y="4380"/>
                  </a:cubicBezTo>
                  <a:cubicBezTo>
                    <a:pt x="3201" y="4308"/>
                    <a:pt x="3227" y="4237"/>
                    <a:pt x="3283" y="4186"/>
                  </a:cubicBezTo>
                  <a:lnTo>
                    <a:pt x="3508" y="3966"/>
                  </a:lnTo>
                  <a:close/>
                  <a:moveTo>
                    <a:pt x="7363" y="1"/>
                  </a:moveTo>
                  <a:cubicBezTo>
                    <a:pt x="7298" y="1"/>
                    <a:pt x="7233" y="3"/>
                    <a:pt x="7169" y="9"/>
                  </a:cubicBezTo>
                  <a:cubicBezTo>
                    <a:pt x="7082" y="14"/>
                    <a:pt x="7015" y="90"/>
                    <a:pt x="7025" y="182"/>
                  </a:cubicBezTo>
                  <a:cubicBezTo>
                    <a:pt x="7030" y="263"/>
                    <a:pt x="7097" y="327"/>
                    <a:pt x="7176" y="327"/>
                  </a:cubicBezTo>
                  <a:cubicBezTo>
                    <a:pt x="7182" y="327"/>
                    <a:pt x="7188" y="326"/>
                    <a:pt x="7194" y="326"/>
                  </a:cubicBezTo>
                  <a:cubicBezTo>
                    <a:pt x="7249" y="321"/>
                    <a:pt x="7304" y="319"/>
                    <a:pt x="7358" y="319"/>
                  </a:cubicBezTo>
                  <a:cubicBezTo>
                    <a:pt x="7603" y="319"/>
                    <a:pt x="7842" y="365"/>
                    <a:pt x="8063" y="448"/>
                  </a:cubicBezTo>
                  <a:cubicBezTo>
                    <a:pt x="7981" y="464"/>
                    <a:pt x="7900" y="479"/>
                    <a:pt x="7813" y="505"/>
                  </a:cubicBezTo>
                  <a:cubicBezTo>
                    <a:pt x="7378" y="632"/>
                    <a:pt x="6933" y="908"/>
                    <a:pt x="6529" y="1282"/>
                  </a:cubicBezTo>
                  <a:lnTo>
                    <a:pt x="6049" y="801"/>
                  </a:lnTo>
                  <a:cubicBezTo>
                    <a:pt x="6192" y="678"/>
                    <a:pt x="6350" y="576"/>
                    <a:pt x="6524" y="499"/>
                  </a:cubicBezTo>
                  <a:cubicBezTo>
                    <a:pt x="6606" y="459"/>
                    <a:pt x="6642" y="366"/>
                    <a:pt x="6606" y="285"/>
                  </a:cubicBezTo>
                  <a:cubicBezTo>
                    <a:pt x="6579" y="220"/>
                    <a:pt x="6518" y="186"/>
                    <a:pt x="6455" y="186"/>
                  </a:cubicBezTo>
                  <a:cubicBezTo>
                    <a:pt x="6434" y="186"/>
                    <a:pt x="6412" y="190"/>
                    <a:pt x="6391" y="198"/>
                  </a:cubicBezTo>
                  <a:cubicBezTo>
                    <a:pt x="6136" y="315"/>
                    <a:pt x="5906" y="474"/>
                    <a:pt x="5706" y="673"/>
                  </a:cubicBezTo>
                  <a:cubicBezTo>
                    <a:pt x="5481" y="898"/>
                    <a:pt x="5302" y="1169"/>
                    <a:pt x="5190" y="1466"/>
                  </a:cubicBezTo>
                  <a:lnTo>
                    <a:pt x="5169" y="1445"/>
                  </a:lnTo>
                  <a:cubicBezTo>
                    <a:pt x="5054" y="1330"/>
                    <a:pt x="4901" y="1273"/>
                    <a:pt x="4748" y="1273"/>
                  </a:cubicBezTo>
                  <a:cubicBezTo>
                    <a:pt x="4594" y="1273"/>
                    <a:pt x="4441" y="1330"/>
                    <a:pt x="4326" y="1445"/>
                  </a:cubicBezTo>
                  <a:lnTo>
                    <a:pt x="3094" y="2677"/>
                  </a:lnTo>
                  <a:cubicBezTo>
                    <a:pt x="2976" y="2795"/>
                    <a:pt x="2920" y="2943"/>
                    <a:pt x="2920" y="3102"/>
                  </a:cubicBezTo>
                  <a:cubicBezTo>
                    <a:pt x="2920" y="3260"/>
                    <a:pt x="2981" y="3409"/>
                    <a:pt x="3094" y="3521"/>
                  </a:cubicBezTo>
                  <a:lnTo>
                    <a:pt x="3283" y="3715"/>
                  </a:lnTo>
                  <a:lnTo>
                    <a:pt x="3063" y="3940"/>
                  </a:lnTo>
                  <a:cubicBezTo>
                    <a:pt x="2945" y="4053"/>
                    <a:pt x="2889" y="4201"/>
                    <a:pt x="2889" y="4360"/>
                  </a:cubicBezTo>
                  <a:cubicBezTo>
                    <a:pt x="2889" y="4467"/>
                    <a:pt x="2920" y="4579"/>
                    <a:pt x="2971" y="4666"/>
                  </a:cubicBezTo>
                  <a:lnTo>
                    <a:pt x="2424" y="5377"/>
                  </a:lnTo>
                  <a:cubicBezTo>
                    <a:pt x="2363" y="5443"/>
                    <a:pt x="2378" y="5546"/>
                    <a:pt x="2455" y="5607"/>
                  </a:cubicBezTo>
                  <a:cubicBezTo>
                    <a:pt x="2485" y="5633"/>
                    <a:pt x="2516" y="5638"/>
                    <a:pt x="2552" y="5638"/>
                  </a:cubicBezTo>
                  <a:cubicBezTo>
                    <a:pt x="2598" y="5638"/>
                    <a:pt x="2644" y="5617"/>
                    <a:pt x="2680" y="5571"/>
                  </a:cubicBezTo>
                  <a:lnTo>
                    <a:pt x="3191" y="4907"/>
                  </a:lnTo>
                  <a:lnTo>
                    <a:pt x="4781" y="6502"/>
                  </a:lnTo>
                  <a:lnTo>
                    <a:pt x="2097" y="8572"/>
                  </a:lnTo>
                  <a:cubicBezTo>
                    <a:pt x="2048" y="8610"/>
                    <a:pt x="1989" y="8629"/>
                    <a:pt x="1929" y="8629"/>
                  </a:cubicBezTo>
                  <a:cubicBezTo>
                    <a:pt x="1860" y="8629"/>
                    <a:pt x="1789" y="8602"/>
                    <a:pt x="1734" y="8547"/>
                  </a:cubicBezTo>
                  <a:lnTo>
                    <a:pt x="1130" y="7944"/>
                  </a:lnTo>
                  <a:cubicBezTo>
                    <a:pt x="1033" y="7846"/>
                    <a:pt x="1023" y="7688"/>
                    <a:pt x="1105" y="7581"/>
                  </a:cubicBezTo>
                  <a:lnTo>
                    <a:pt x="2204" y="6159"/>
                  </a:lnTo>
                  <a:cubicBezTo>
                    <a:pt x="2260" y="6093"/>
                    <a:pt x="2250" y="5990"/>
                    <a:pt x="2173" y="5929"/>
                  </a:cubicBezTo>
                  <a:cubicBezTo>
                    <a:pt x="2144" y="5906"/>
                    <a:pt x="2110" y="5895"/>
                    <a:pt x="2077" y="5895"/>
                  </a:cubicBezTo>
                  <a:cubicBezTo>
                    <a:pt x="2027" y="5895"/>
                    <a:pt x="1977" y="5919"/>
                    <a:pt x="1943" y="5965"/>
                  </a:cubicBezTo>
                  <a:lnTo>
                    <a:pt x="844" y="7381"/>
                  </a:lnTo>
                  <a:cubicBezTo>
                    <a:pt x="655" y="7616"/>
                    <a:pt x="680" y="7959"/>
                    <a:pt x="895" y="8168"/>
                  </a:cubicBezTo>
                  <a:lnTo>
                    <a:pt x="1079" y="8353"/>
                  </a:lnTo>
                  <a:lnTo>
                    <a:pt x="328" y="9109"/>
                  </a:lnTo>
                  <a:cubicBezTo>
                    <a:pt x="113" y="9319"/>
                    <a:pt x="0" y="9600"/>
                    <a:pt x="0" y="9902"/>
                  </a:cubicBezTo>
                  <a:cubicBezTo>
                    <a:pt x="0" y="10198"/>
                    <a:pt x="113" y="10479"/>
                    <a:pt x="328" y="10694"/>
                  </a:cubicBezTo>
                  <a:cubicBezTo>
                    <a:pt x="537" y="10904"/>
                    <a:pt x="819" y="11016"/>
                    <a:pt x="1120" y="11016"/>
                  </a:cubicBezTo>
                  <a:cubicBezTo>
                    <a:pt x="1417" y="11016"/>
                    <a:pt x="1698" y="10904"/>
                    <a:pt x="1913" y="10694"/>
                  </a:cubicBezTo>
                  <a:lnTo>
                    <a:pt x="3462" y="9140"/>
                  </a:lnTo>
                  <a:cubicBezTo>
                    <a:pt x="3608" y="8997"/>
                    <a:pt x="3798" y="8925"/>
                    <a:pt x="3988" y="8925"/>
                  </a:cubicBezTo>
                  <a:cubicBezTo>
                    <a:pt x="4178" y="8925"/>
                    <a:pt x="4367" y="8997"/>
                    <a:pt x="4510" y="9140"/>
                  </a:cubicBezTo>
                  <a:cubicBezTo>
                    <a:pt x="4653" y="9278"/>
                    <a:pt x="4730" y="9467"/>
                    <a:pt x="4730" y="9661"/>
                  </a:cubicBezTo>
                  <a:cubicBezTo>
                    <a:pt x="4730" y="9861"/>
                    <a:pt x="4653" y="10045"/>
                    <a:pt x="4510" y="10188"/>
                  </a:cubicBezTo>
                  <a:lnTo>
                    <a:pt x="3948" y="10750"/>
                  </a:lnTo>
                  <a:cubicBezTo>
                    <a:pt x="3886" y="10812"/>
                    <a:pt x="3886" y="10914"/>
                    <a:pt x="3948" y="10980"/>
                  </a:cubicBezTo>
                  <a:cubicBezTo>
                    <a:pt x="3983" y="11011"/>
                    <a:pt x="4019" y="11026"/>
                    <a:pt x="4065" y="11026"/>
                  </a:cubicBezTo>
                  <a:cubicBezTo>
                    <a:pt x="4111" y="11026"/>
                    <a:pt x="4147" y="11011"/>
                    <a:pt x="4178" y="10980"/>
                  </a:cubicBezTo>
                  <a:lnTo>
                    <a:pt x="4740" y="10418"/>
                  </a:lnTo>
                  <a:cubicBezTo>
                    <a:pt x="5159" y="10004"/>
                    <a:pt x="5159" y="9324"/>
                    <a:pt x="4740" y="8915"/>
                  </a:cubicBezTo>
                  <a:cubicBezTo>
                    <a:pt x="4533" y="8708"/>
                    <a:pt x="4261" y="8604"/>
                    <a:pt x="3989" y="8604"/>
                  </a:cubicBezTo>
                  <a:cubicBezTo>
                    <a:pt x="3717" y="8604"/>
                    <a:pt x="3446" y="8708"/>
                    <a:pt x="3242" y="8915"/>
                  </a:cubicBezTo>
                  <a:lnTo>
                    <a:pt x="1688" y="10469"/>
                  </a:lnTo>
                  <a:cubicBezTo>
                    <a:pt x="1539" y="10617"/>
                    <a:pt x="1335" y="10699"/>
                    <a:pt x="1125" y="10699"/>
                  </a:cubicBezTo>
                  <a:cubicBezTo>
                    <a:pt x="916" y="10699"/>
                    <a:pt x="716" y="10617"/>
                    <a:pt x="563" y="10469"/>
                  </a:cubicBezTo>
                  <a:cubicBezTo>
                    <a:pt x="410" y="10321"/>
                    <a:pt x="333" y="10116"/>
                    <a:pt x="333" y="9907"/>
                  </a:cubicBezTo>
                  <a:cubicBezTo>
                    <a:pt x="333" y="9697"/>
                    <a:pt x="415" y="9498"/>
                    <a:pt x="563" y="9344"/>
                  </a:cubicBezTo>
                  <a:lnTo>
                    <a:pt x="1314" y="8593"/>
                  </a:lnTo>
                  <a:lnTo>
                    <a:pt x="1504" y="8777"/>
                  </a:lnTo>
                  <a:cubicBezTo>
                    <a:pt x="1616" y="8889"/>
                    <a:pt x="1769" y="8951"/>
                    <a:pt x="1923" y="8951"/>
                  </a:cubicBezTo>
                  <a:cubicBezTo>
                    <a:pt x="2051" y="8951"/>
                    <a:pt x="2179" y="8910"/>
                    <a:pt x="2286" y="8828"/>
                  </a:cubicBezTo>
                  <a:lnTo>
                    <a:pt x="5016" y="6716"/>
                  </a:lnTo>
                  <a:cubicBezTo>
                    <a:pt x="5108" y="6778"/>
                    <a:pt x="5215" y="6803"/>
                    <a:pt x="5323" y="6803"/>
                  </a:cubicBezTo>
                  <a:cubicBezTo>
                    <a:pt x="5481" y="6803"/>
                    <a:pt x="5630" y="6737"/>
                    <a:pt x="5747" y="6630"/>
                  </a:cubicBezTo>
                  <a:lnTo>
                    <a:pt x="5967" y="6405"/>
                  </a:lnTo>
                  <a:lnTo>
                    <a:pt x="6161" y="6594"/>
                  </a:lnTo>
                  <a:cubicBezTo>
                    <a:pt x="6274" y="6711"/>
                    <a:pt x="6422" y="6768"/>
                    <a:pt x="6581" y="6768"/>
                  </a:cubicBezTo>
                  <a:cubicBezTo>
                    <a:pt x="6744" y="6768"/>
                    <a:pt x="6887" y="6706"/>
                    <a:pt x="7005" y="6594"/>
                  </a:cubicBezTo>
                  <a:lnTo>
                    <a:pt x="8237" y="5362"/>
                  </a:lnTo>
                  <a:cubicBezTo>
                    <a:pt x="8467" y="5132"/>
                    <a:pt x="8467" y="4748"/>
                    <a:pt x="8237" y="4518"/>
                  </a:cubicBezTo>
                  <a:lnTo>
                    <a:pt x="8217" y="4503"/>
                  </a:lnTo>
                  <a:cubicBezTo>
                    <a:pt x="8513" y="4385"/>
                    <a:pt x="8779" y="4206"/>
                    <a:pt x="9009" y="3981"/>
                  </a:cubicBezTo>
                  <a:cubicBezTo>
                    <a:pt x="9929" y="3086"/>
                    <a:pt x="9929" y="1599"/>
                    <a:pt x="9019" y="683"/>
                  </a:cubicBezTo>
                  <a:cubicBezTo>
                    <a:pt x="8579" y="243"/>
                    <a:pt x="7984"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1"/>
            <p:cNvSpPr/>
            <p:nvPr/>
          </p:nvSpPr>
          <p:spPr>
            <a:xfrm>
              <a:off x="4266789" y="1921141"/>
              <a:ext cx="154507" cy="153095"/>
            </a:xfrm>
            <a:custGeom>
              <a:rect b="b" l="l" r="r" t="t"/>
              <a:pathLst>
                <a:path extrusionOk="0" h="3902" w="3938">
                  <a:moveTo>
                    <a:pt x="1044" y="0"/>
                  </a:moveTo>
                  <a:cubicBezTo>
                    <a:pt x="998" y="0"/>
                    <a:pt x="962" y="21"/>
                    <a:pt x="931" y="46"/>
                  </a:cubicBezTo>
                  <a:lnTo>
                    <a:pt x="67" y="910"/>
                  </a:lnTo>
                  <a:cubicBezTo>
                    <a:pt x="1" y="972"/>
                    <a:pt x="1" y="1074"/>
                    <a:pt x="67" y="1140"/>
                  </a:cubicBezTo>
                  <a:lnTo>
                    <a:pt x="2782" y="3855"/>
                  </a:lnTo>
                  <a:cubicBezTo>
                    <a:pt x="2813" y="3886"/>
                    <a:pt x="2854" y="3901"/>
                    <a:pt x="2900" y="3901"/>
                  </a:cubicBezTo>
                  <a:cubicBezTo>
                    <a:pt x="2941" y="3901"/>
                    <a:pt x="2982" y="3881"/>
                    <a:pt x="3012" y="3855"/>
                  </a:cubicBezTo>
                  <a:lnTo>
                    <a:pt x="3876" y="2991"/>
                  </a:lnTo>
                  <a:cubicBezTo>
                    <a:pt x="3938" y="2930"/>
                    <a:pt x="3938" y="2828"/>
                    <a:pt x="3876" y="2761"/>
                  </a:cubicBezTo>
                  <a:lnTo>
                    <a:pt x="3682" y="2572"/>
                  </a:lnTo>
                  <a:cubicBezTo>
                    <a:pt x="3651" y="2539"/>
                    <a:pt x="3610" y="2522"/>
                    <a:pt x="3569" y="2522"/>
                  </a:cubicBezTo>
                  <a:cubicBezTo>
                    <a:pt x="3527" y="2522"/>
                    <a:pt x="3485" y="2539"/>
                    <a:pt x="3452" y="2572"/>
                  </a:cubicBezTo>
                  <a:cubicBezTo>
                    <a:pt x="3391" y="2633"/>
                    <a:pt x="3391" y="2736"/>
                    <a:pt x="3452" y="2802"/>
                  </a:cubicBezTo>
                  <a:lnTo>
                    <a:pt x="3529" y="2879"/>
                  </a:lnTo>
                  <a:lnTo>
                    <a:pt x="2900" y="3508"/>
                  </a:lnTo>
                  <a:lnTo>
                    <a:pt x="410" y="1023"/>
                  </a:lnTo>
                  <a:lnTo>
                    <a:pt x="1044" y="389"/>
                  </a:lnTo>
                  <a:lnTo>
                    <a:pt x="2915" y="2265"/>
                  </a:lnTo>
                  <a:cubicBezTo>
                    <a:pt x="2948" y="2296"/>
                    <a:pt x="2991" y="2311"/>
                    <a:pt x="3032" y="2311"/>
                  </a:cubicBezTo>
                  <a:cubicBezTo>
                    <a:pt x="3074" y="2311"/>
                    <a:pt x="3115" y="2296"/>
                    <a:pt x="3145" y="2265"/>
                  </a:cubicBezTo>
                  <a:cubicBezTo>
                    <a:pt x="3212" y="2199"/>
                    <a:pt x="3212" y="2097"/>
                    <a:pt x="3145" y="2035"/>
                  </a:cubicBezTo>
                  <a:lnTo>
                    <a:pt x="1161" y="46"/>
                  </a:lnTo>
                  <a:cubicBezTo>
                    <a:pt x="1126" y="16"/>
                    <a:pt x="1090" y="0"/>
                    <a:pt x="1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61"/>
          <p:cNvGrpSpPr/>
          <p:nvPr/>
        </p:nvGrpSpPr>
        <p:grpSpPr>
          <a:xfrm>
            <a:off x="2991156" y="2890050"/>
            <a:ext cx="458396" cy="320400"/>
            <a:chOff x="4087581" y="3013175"/>
            <a:chExt cx="458396" cy="320400"/>
          </a:xfrm>
        </p:grpSpPr>
        <p:sp>
          <p:nvSpPr>
            <p:cNvPr id="826" name="Google Shape;826;p61"/>
            <p:cNvSpPr/>
            <p:nvPr/>
          </p:nvSpPr>
          <p:spPr>
            <a:xfrm>
              <a:off x="4362577" y="3268185"/>
              <a:ext cx="13601" cy="28113"/>
            </a:xfrm>
            <a:custGeom>
              <a:rect b="b" l="l" r="r" t="t"/>
              <a:pathLst>
                <a:path extrusionOk="0" h="678" w="328">
                  <a:moveTo>
                    <a:pt x="161" y="0"/>
                  </a:moveTo>
                  <a:cubicBezTo>
                    <a:pt x="155" y="0"/>
                    <a:pt x="149" y="1"/>
                    <a:pt x="143" y="1"/>
                  </a:cubicBezTo>
                  <a:cubicBezTo>
                    <a:pt x="56" y="12"/>
                    <a:pt x="0" y="88"/>
                    <a:pt x="0" y="170"/>
                  </a:cubicBezTo>
                  <a:lnTo>
                    <a:pt x="0" y="508"/>
                  </a:lnTo>
                  <a:cubicBezTo>
                    <a:pt x="0" y="589"/>
                    <a:pt x="56" y="666"/>
                    <a:pt x="143" y="676"/>
                  </a:cubicBezTo>
                  <a:cubicBezTo>
                    <a:pt x="149" y="677"/>
                    <a:pt x="154" y="677"/>
                    <a:pt x="160" y="677"/>
                  </a:cubicBezTo>
                  <a:cubicBezTo>
                    <a:pt x="246" y="677"/>
                    <a:pt x="327" y="604"/>
                    <a:pt x="327" y="513"/>
                  </a:cubicBezTo>
                  <a:lnTo>
                    <a:pt x="327" y="165"/>
                  </a:lnTo>
                  <a:cubicBezTo>
                    <a:pt x="327" y="74"/>
                    <a:pt x="251"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1"/>
            <p:cNvSpPr/>
            <p:nvPr/>
          </p:nvSpPr>
          <p:spPr>
            <a:xfrm>
              <a:off x="4333717" y="3268185"/>
              <a:ext cx="13393" cy="28113"/>
            </a:xfrm>
            <a:custGeom>
              <a:rect b="b" l="l" r="r" t="t"/>
              <a:pathLst>
                <a:path extrusionOk="0" h="678" w="323">
                  <a:moveTo>
                    <a:pt x="157" y="0"/>
                  </a:moveTo>
                  <a:cubicBezTo>
                    <a:pt x="151" y="0"/>
                    <a:pt x="145" y="1"/>
                    <a:pt x="139" y="1"/>
                  </a:cubicBezTo>
                  <a:cubicBezTo>
                    <a:pt x="62" y="12"/>
                    <a:pt x="1" y="88"/>
                    <a:pt x="1" y="170"/>
                  </a:cubicBezTo>
                  <a:lnTo>
                    <a:pt x="1" y="508"/>
                  </a:lnTo>
                  <a:cubicBezTo>
                    <a:pt x="1" y="589"/>
                    <a:pt x="57" y="666"/>
                    <a:pt x="139" y="676"/>
                  </a:cubicBezTo>
                  <a:cubicBezTo>
                    <a:pt x="145" y="677"/>
                    <a:pt x="151" y="677"/>
                    <a:pt x="156" y="677"/>
                  </a:cubicBezTo>
                  <a:cubicBezTo>
                    <a:pt x="246" y="677"/>
                    <a:pt x="323" y="604"/>
                    <a:pt x="323" y="513"/>
                  </a:cubicBezTo>
                  <a:lnTo>
                    <a:pt x="323" y="165"/>
                  </a:lnTo>
                  <a:cubicBezTo>
                    <a:pt x="323" y="74"/>
                    <a:pt x="251"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p:nvPr/>
          </p:nvSpPr>
          <p:spPr>
            <a:xfrm>
              <a:off x="4305106" y="3268185"/>
              <a:ext cx="13601" cy="28113"/>
            </a:xfrm>
            <a:custGeom>
              <a:rect b="b" l="l" r="r" t="t"/>
              <a:pathLst>
                <a:path extrusionOk="0" h="678" w="328">
                  <a:moveTo>
                    <a:pt x="157" y="0"/>
                  </a:moveTo>
                  <a:cubicBezTo>
                    <a:pt x="151" y="0"/>
                    <a:pt x="145" y="1"/>
                    <a:pt x="139" y="1"/>
                  </a:cubicBezTo>
                  <a:cubicBezTo>
                    <a:pt x="62" y="12"/>
                    <a:pt x="1" y="88"/>
                    <a:pt x="1" y="170"/>
                  </a:cubicBezTo>
                  <a:lnTo>
                    <a:pt x="1" y="508"/>
                  </a:lnTo>
                  <a:cubicBezTo>
                    <a:pt x="1" y="589"/>
                    <a:pt x="57" y="666"/>
                    <a:pt x="139" y="676"/>
                  </a:cubicBezTo>
                  <a:cubicBezTo>
                    <a:pt x="145" y="677"/>
                    <a:pt x="150" y="677"/>
                    <a:pt x="156" y="677"/>
                  </a:cubicBezTo>
                  <a:cubicBezTo>
                    <a:pt x="247" y="677"/>
                    <a:pt x="328" y="604"/>
                    <a:pt x="328" y="513"/>
                  </a:cubicBezTo>
                  <a:lnTo>
                    <a:pt x="328" y="165"/>
                  </a:lnTo>
                  <a:cubicBezTo>
                    <a:pt x="328" y="74"/>
                    <a:pt x="251"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1"/>
            <p:cNvSpPr/>
            <p:nvPr/>
          </p:nvSpPr>
          <p:spPr>
            <a:xfrm>
              <a:off x="4204181" y="3177045"/>
              <a:ext cx="41838" cy="64520"/>
            </a:xfrm>
            <a:custGeom>
              <a:rect b="b" l="l" r="r" t="t"/>
              <a:pathLst>
                <a:path extrusionOk="0" h="1556" w="1009">
                  <a:moveTo>
                    <a:pt x="691" y="323"/>
                  </a:moveTo>
                  <a:lnTo>
                    <a:pt x="691" y="1228"/>
                  </a:lnTo>
                  <a:lnTo>
                    <a:pt x="323" y="1228"/>
                  </a:lnTo>
                  <a:lnTo>
                    <a:pt x="323" y="323"/>
                  </a:lnTo>
                  <a:close/>
                  <a:moveTo>
                    <a:pt x="159" y="1"/>
                  </a:moveTo>
                  <a:cubicBezTo>
                    <a:pt x="67" y="1"/>
                    <a:pt x="1" y="73"/>
                    <a:pt x="1" y="165"/>
                  </a:cubicBezTo>
                  <a:lnTo>
                    <a:pt x="1" y="1397"/>
                  </a:lnTo>
                  <a:cubicBezTo>
                    <a:pt x="1" y="1484"/>
                    <a:pt x="67" y="1555"/>
                    <a:pt x="159" y="1555"/>
                  </a:cubicBezTo>
                  <a:lnTo>
                    <a:pt x="850" y="1555"/>
                  </a:lnTo>
                  <a:cubicBezTo>
                    <a:pt x="937" y="1555"/>
                    <a:pt x="1008" y="1484"/>
                    <a:pt x="1008" y="1397"/>
                  </a:cubicBezTo>
                  <a:lnTo>
                    <a:pt x="1008" y="165"/>
                  </a:lnTo>
                  <a:cubicBezTo>
                    <a:pt x="1008" y="73"/>
                    <a:pt x="937" y="1"/>
                    <a:pt x="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1"/>
            <p:cNvSpPr/>
            <p:nvPr/>
          </p:nvSpPr>
          <p:spPr>
            <a:xfrm>
              <a:off x="4128093" y="3148434"/>
              <a:ext cx="147574" cy="122571"/>
            </a:xfrm>
            <a:custGeom>
              <a:rect b="b" l="l" r="r" t="t"/>
              <a:pathLst>
                <a:path extrusionOk="0" h="2956" w="3559">
                  <a:moveTo>
                    <a:pt x="379" y="1"/>
                  </a:moveTo>
                  <a:cubicBezTo>
                    <a:pt x="164" y="1"/>
                    <a:pt x="1" y="175"/>
                    <a:pt x="1" y="379"/>
                  </a:cubicBezTo>
                  <a:lnTo>
                    <a:pt x="1" y="2777"/>
                  </a:lnTo>
                  <a:cubicBezTo>
                    <a:pt x="1" y="2879"/>
                    <a:pt x="82" y="2956"/>
                    <a:pt x="179" y="2956"/>
                  </a:cubicBezTo>
                  <a:lnTo>
                    <a:pt x="2015" y="2956"/>
                  </a:lnTo>
                  <a:cubicBezTo>
                    <a:pt x="2040" y="2956"/>
                    <a:pt x="2056" y="2951"/>
                    <a:pt x="2071" y="2930"/>
                  </a:cubicBezTo>
                  <a:cubicBezTo>
                    <a:pt x="2199" y="2782"/>
                    <a:pt x="2102" y="2608"/>
                    <a:pt x="1969" y="2608"/>
                  </a:cubicBezTo>
                  <a:lnTo>
                    <a:pt x="379" y="2608"/>
                  </a:lnTo>
                  <a:cubicBezTo>
                    <a:pt x="343" y="2608"/>
                    <a:pt x="318" y="2583"/>
                    <a:pt x="318" y="2552"/>
                  </a:cubicBezTo>
                  <a:lnTo>
                    <a:pt x="318" y="379"/>
                  </a:lnTo>
                  <a:cubicBezTo>
                    <a:pt x="318" y="348"/>
                    <a:pt x="343" y="323"/>
                    <a:pt x="379" y="323"/>
                  </a:cubicBezTo>
                  <a:lnTo>
                    <a:pt x="3176" y="323"/>
                  </a:lnTo>
                  <a:cubicBezTo>
                    <a:pt x="3206" y="323"/>
                    <a:pt x="3232" y="348"/>
                    <a:pt x="3232" y="379"/>
                  </a:cubicBezTo>
                  <a:lnTo>
                    <a:pt x="3232" y="2578"/>
                  </a:lnTo>
                  <a:cubicBezTo>
                    <a:pt x="3232" y="2608"/>
                    <a:pt x="3206" y="2629"/>
                    <a:pt x="3181" y="2629"/>
                  </a:cubicBezTo>
                  <a:lnTo>
                    <a:pt x="2772" y="2629"/>
                  </a:lnTo>
                  <a:cubicBezTo>
                    <a:pt x="2690" y="2629"/>
                    <a:pt x="2618" y="2695"/>
                    <a:pt x="2613" y="2777"/>
                  </a:cubicBezTo>
                  <a:cubicBezTo>
                    <a:pt x="2613" y="2859"/>
                    <a:pt x="2680" y="2930"/>
                    <a:pt x="2767" y="2930"/>
                  </a:cubicBezTo>
                  <a:lnTo>
                    <a:pt x="3176" y="2930"/>
                  </a:lnTo>
                  <a:cubicBezTo>
                    <a:pt x="3385" y="2930"/>
                    <a:pt x="3554" y="2756"/>
                    <a:pt x="3554" y="2552"/>
                  </a:cubicBezTo>
                  <a:lnTo>
                    <a:pt x="3554" y="374"/>
                  </a:lnTo>
                  <a:cubicBezTo>
                    <a:pt x="3559" y="169"/>
                    <a:pt x="3385" y="1"/>
                    <a:pt x="3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1"/>
            <p:cNvSpPr/>
            <p:nvPr/>
          </p:nvSpPr>
          <p:spPr>
            <a:xfrm>
              <a:off x="4087581" y="3013175"/>
              <a:ext cx="458396" cy="320400"/>
            </a:xfrm>
            <a:custGeom>
              <a:rect b="b" l="l" r="r" t="t"/>
              <a:pathLst>
                <a:path extrusionOk="0" h="7727" w="11055">
                  <a:moveTo>
                    <a:pt x="4879" y="604"/>
                  </a:moveTo>
                  <a:lnTo>
                    <a:pt x="4879" y="972"/>
                  </a:lnTo>
                  <a:lnTo>
                    <a:pt x="3943" y="972"/>
                  </a:lnTo>
                  <a:lnTo>
                    <a:pt x="3529" y="604"/>
                  </a:lnTo>
                  <a:close/>
                  <a:moveTo>
                    <a:pt x="6356" y="323"/>
                  </a:moveTo>
                  <a:cubicBezTo>
                    <a:pt x="6509" y="323"/>
                    <a:pt x="6632" y="446"/>
                    <a:pt x="6632" y="599"/>
                  </a:cubicBezTo>
                  <a:lnTo>
                    <a:pt x="6632" y="1003"/>
                  </a:lnTo>
                  <a:cubicBezTo>
                    <a:pt x="6632" y="1156"/>
                    <a:pt x="6509" y="1279"/>
                    <a:pt x="6356" y="1279"/>
                  </a:cubicBezTo>
                  <a:lnTo>
                    <a:pt x="5482" y="1279"/>
                  </a:lnTo>
                  <a:cubicBezTo>
                    <a:pt x="5328" y="1279"/>
                    <a:pt x="5206" y="1156"/>
                    <a:pt x="5206" y="1003"/>
                  </a:cubicBezTo>
                  <a:lnTo>
                    <a:pt x="5206" y="599"/>
                  </a:lnTo>
                  <a:cubicBezTo>
                    <a:pt x="5206" y="451"/>
                    <a:pt x="5328" y="323"/>
                    <a:pt x="5482" y="323"/>
                  </a:cubicBezTo>
                  <a:close/>
                  <a:moveTo>
                    <a:pt x="2925" y="604"/>
                  </a:moveTo>
                  <a:cubicBezTo>
                    <a:pt x="2971" y="604"/>
                    <a:pt x="3017" y="625"/>
                    <a:pt x="3048" y="650"/>
                  </a:cubicBezTo>
                  <a:lnTo>
                    <a:pt x="4536" y="1959"/>
                  </a:lnTo>
                  <a:lnTo>
                    <a:pt x="3943" y="1959"/>
                  </a:lnTo>
                  <a:lnTo>
                    <a:pt x="2890" y="1028"/>
                  </a:lnTo>
                  <a:cubicBezTo>
                    <a:pt x="2854" y="1003"/>
                    <a:pt x="2818" y="988"/>
                    <a:pt x="2777" y="988"/>
                  </a:cubicBezTo>
                  <a:lnTo>
                    <a:pt x="1300" y="988"/>
                  </a:lnTo>
                  <a:cubicBezTo>
                    <a:pt x="1213" y="988"/>
                    <a:pt x="1141" y="1059"/>
                    <a:pt x="1141" y="1146"/>
                  </a:cubicBezTo>
                  <a:lnTo>
                    <a:pt x="1141" y="1969"/>
                  </a:lnTo>
                  <a:lnTo>
                    <a:pt x="778" y="1969"/>
                  </a:lnTo>
                  <a:lnTo>
                    <a:pt x="778" y="793"/>
                  </a:lnTo>
                  <a:cubicBezTo>
                    <a:pt x="778" y="691"/>
                    <a:pt x="860" y="604"/>
                    <a:pt x="962" y="604"/>
                  </a:cubicBezTo>
                  <a:close/>
                  <a:moveTo>
                    <a:pt x="8703" y="3375"/>
                  </a:moveTo>
                  <a:lnTo>
                    <a:pt x="8703" y="6095"/>
                  </a:lnTo>
                  <a:lnTo>
                    <a:pt x="7670" y="6095"/>
                  </a:lnTo>
                  <a:lnTo>
                    <a:pt x="7670" y="3375"/>
                  </a:lnTo>
                  <a:close/>
                  <a:moveTo>
                    <a:pt x="2721" y="1320"/>
                  </a:moveTo>
                  <a:lnTo>
                    <a:pt x="3457" y="1969"/>
                  </a:lnTo>
                  <a:lnTo>
                    <a:pt x="2516" y="1969"/>
                  </a:lnTo>
                  <a:cubicBezTo>
                    <a:pt x="2435" y="1969"/>
                    <a:pt x="2358" y="2025"/>
                    <a:pt x="2353" y="2107"/>
                  </a:cubicBezTo>
                  <a:cubicBezTo>
                    <a:pt x="2338" y="2204"/>
                    <a:pt x="2414" y="2291"/>
                    <a:pt x="2511" y="2291"/>
                  </a:cubicBezTo>
                  <a:lnTo>
                    <a:pt x="7067" y="2291"/>
                  </a:lnTo>
                  <a:cubicBezTo>
                    <a:pt x="7220" y="2291"/>
                    <a:pt x="7343" y="2414"/>
                    <a:pt x="7343" y="2567"/>
                  </a:cubicBezTo>
                  <a:lnTo>
                    <a:pt x="7343" y="6918"/>
                  </a:lnTo>
                  <a:cubicBezTo>
                    <a:pt x="7343" y="7072"/>
                    <a:pt x="7220" y="7194"/>
                    <a:pt x="7067" y="7194"/>
                  </a:cubicBezTo>
                  <a:lnTo>
                    <a:pt x="620" y="7194"/>
                  </a:lnTo>
                  <a:cubicBezTo>
                    <a:pt x="466" y="7194"/>
                    <a:pt x="344" y="7072"/>
                    <a:pt x="344" y="6918"/>
                  </a:cubicBezTo>
                  <a:lnTo>
                    <a:pt x="344" y="2465"/>
                  </a:lnTo>
                  <a:cubicBezTo>
                    <a:pt x="344" y="2368"/>
                    <a:pt x="420" y="2291"/>
                    <a:pt x="517" y="2291"/>
                  </a:cubicBezTo>
                  <a:lnTo>
                    <a:pt x="1801" y="2291"/>
                  </a:lnTo>
                  <a:cubicBezTo>
                    <a:pt x="1831" y="2291"/>
                    <a:pt x="1867" y="2281"/>
                    <a:pt x="1882" y="2256"/>
                  </a:cubicBezTo>
                  <a:cubicBezTo>
                    <a:pt x="1995" y="2123"/>
                    <a:pt x="1898" y="1969"/>
                    <a:pt x="1770" y="1969"/>
                  </a:cubicBezTo>
                  <a:lnTo>
                    <a:pt x="1468" y="1969"/>
                  </a:lnTo>
                  <a:lnTo>
                    <a:pt x="1468" y="1320"/>
                  </a:lnTo>
                  <a:close/>
                  <a:moveTo>
                    <a:pt x="10037" y="2266"/>
                  </a:moveTo>
                  <a:lnTo>
                    <a:pt x="10037" y="7215"/>
                  </a:lnTo>
                  <a:lnTo>
                    <a:pt x="9004" y="6213"/>
                  </a:lnTo>
                  <a:lnTo>
                    <a:pt x="9004" y="3273"/>
                  </a:lnTo>
                  <a:lnTo>
                    <a:pt x="10037" y="2266"/>
                  </a:lnTo>
                  <a:close/>
                  <a:moveTo>
                    <a:pt x="5405" y="1"/>
                  </a:moveTo>
                  <a:cubicBezTo>
                    <a:pt x="5196" y="1"/>
                    <a:pt x="5011" y="113"/>
                    <a:pt x="4899" y="282"/>
                  </a:cubicBezTo>
                  <a:lnTo>
                    <a:pt x="937" y="282"/>
                  </a:lnTo>
                  <a:cubicBezTo>
                    <a:pt x="655" y="282"/>
                    <a:pt x="436" y="502"/>
                    <a:pt x="436" y="783"/>
                  </a:cubicBezTo>
                  <a:lnTo>
                    <a:pt x="436" y="1969"/>
                  </a:lnTo>
                  <a:cubicBezTo>
                    <a:pt x="185" y="2036"/>
                    <a:pt x="1" y="2266"/>
                    <a:pt x="1" y="2537"/>
                  </a:cubicBezTo>
                  <a:lnTo>
                    <a:pt x="1" y="6913"/>
                  </a:lnTo>
                  <a:cubicBezTo>
                    <a:pt x="1" y="7246"/>
                    <a:pt x="267" y="7511"/>
                    <a:pt x="599" y="7511"/>
                  </a:cubicBezTo>
                  <a:lnTo>
                    <a:pt x="7067" y="7511"/>
                  </a:lnTo>
                  <a:cubicBezTo>
                    <a:pt x="7399" y="7511"/>
                    <a:pt x="7670" y="7246"/>
                    <a:pt x="7670" y="6913"/>
                  </a:cubicBezTo>
                  <a:lnTo>
                    <a:pt x="7670" y="6407"/>
                  </a:lnTo>
                  <a:lnTo>
                    <a:pt x="8780" y="6407"/>
                  </a:lnTo>
                  <a:lnTo>
                    <a:pt x="10083" y="7680"/>
                  </a:lnTo>
                  <a:cubicBezTo>
                    <a:pt x="10114" y="7711"/>
                    <a:pt x="10155" y="7726"/>
                    <a:pt x="10196" y="7726"/>
                  </a:cubicBezTo>
                  <a:lnTo>
                    <a:pt x="10896" y="7726"/>
                  </a:lnTo>
                  <a:cubicBezTo>
                    <a:pt x="10983" y="7726"/>
                    <a:pt x="11055" y="7655"/>
                    <a:pt x="11055" y="7568"/>
                  </a:cubicBezTo>
                  <a:lnTo>
                    <a:pt x="11055" y="6739"/>
                  </a:lnTo>
                  <a:cubicBezTo>
                    <a:pt x="11055" y="6663"/>
                    <a:pt x="11004" y="6596"/>
                    <a:pt x="10927" y="6576"/>
                  </a:cubicBezTo>
                  <a:cubicBezTo>
                    <a:pt x="10914" y="6573"/>
                    <a:pt x="10901" y="6571"/>
                    <a:pt x="10889" y="6571"/>
                  </a:cubicBezTo>
                  <a:cubicBezTo>
                    <a:pt x="10802" y="6571"/>
                    <a:pt x="10727" y="6645"/>
                    <a:pt x="10727" y="6734"/>
                  </a:cubicBezTo>
                  <a:lnTo>
                    <a:pt x="10727" y="7404"/>
                  </a:lnTo>
                  <a:lnTo>
                    <a:pt x="10364" y="7404"/>
                  </a:lnTo>
                  <a:lnTo>
                    <a:pt x="10364" y="2051"/>
                  </a:lnTo>
                  <a:lnTo>
                    <a:pt x="10727" y="2051"/>
                  </a:lnTo>
                  <a:lnTo>
                    <a:pt x="10727" y="5967"/>
                  </a:lnTo>
                  <a:cubicBezTo>
                    <a:pt x="10727" y="6059"/>
                    <a:pt x="10794" y="6136"/>
                    <a:pt x="10871" y="6141"/>
                  </a:cubicBezTo>
                  <a:cubicBezTo>
                    <a:pt x="10876" y="6142"/>
                    <a:pt x="10882" y="6142"/>
                    <a:pt x="10888" y="6142"/>
                  </a:cubicBezTo>
                  <a:cubicBezTo>
                    <a:pt x="10978" y="6142"/>
                    <a:pt x="11055" y="6069"/>
                    <a:pt x="11055" y="5983"/>
                  </a:cubicBezTo>
                  <a:lnTo>
                    <a:pt x="11055" y="1893"/>
                  </a:lnTo>
                  <a:cubicBezTo>
                    <a:pt x="11055" y="1800"/>
                    <a:pt x="10983" y="1729"/>
                    <a:pt x="10896" y="1729"/>
                  </a:cubicBezTo>
                  <a:lnTo>
                    <a:pt x="10216" y="1729"/>
                  </a:lnTo>
                  <a:cubicBezTo>
                    <a:pt x="10180" y="1729"/>
                    <a:pt x="10134" y="1744"/>
                    <a:pt x="10104" y="1775"/>
                  </a:cubicBezTo>
                  <a:lnTo>
                    <a:pt x="8790" y="3048"/>
                  </a:lnTo>
                  <a:lnTo>
                    <a:pt x="7670" y="3048"/>
                  </a:lnTo>
                  <a:lnTo>
                    <a:pt x="7670" y="2567"/>
                  </a:lnTo>
                  <a:cubicBezTo>
                    <a:pt x="7670" y="2235"/>
                    <a:pt x="7399" y="1969"/>
                    <a:pt x="7067" y="1969"/>
                  </a:cubicBezTo>
                  <a:lnTo>
                    <a:pt x="5073" y="1969"/>
                  </a:lnTo>
                  <a:lnTo>
                    <a:pt x="4337" y="1320"/>
                  </a:lnTo>
                  <a:lnTo>
                    <a:pt x="4965" y="1320"/>
                  </a:lnTo>
                  <a:cubicBezTo>
                    <a:pt x="5068" y="1489"/>
                    <a:pt x="5257" y="1601"/>
                    <a:pt x="5472" y="1601"/>
                  </a:cubicBezTo>
                  <a:lnTo>
                    <a:pt x="6331" y="1601"/>
                  </a:lnTo>
                  <a:cubicBezTo>
                    <a:pt x="6663" y="1601"/>
                    <a:pt x="6934" y="1335"/>
                    <a:pt x="6934" y="1003"/>
                  </a:cubicBezTo>
                  <a:lnTo>
                    <a:pt x="6934" y="599"/>
                  </a:lnTo>
                  <a:cubicBezTo>
                    <a:pt x="6934" y="267"/>
                    <a:pt x="6663" y="1"/>
                    <a:pt x="6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1"/>
            <p:cNvSpPr/>
            <p:nvPr/>
          </p:nvSpPr>
          <p:spPr>
            <a:xfrm>
              <a:off x="4333925" y="3123430"/>
              <a:ext cx="42460" cy="42419"/>
            </a:xfrm>
            <a:custGeom>
              <a:rect b="b" l="l" r="r" t="t"/>
              <a:pathLst>
                <a:path extrusionOk="0" h="1023" w="1024">
                  <a:moveTo>
                    <a:pt x="512" y="333"/>
                  </a:moveTo>
                  <a:cubicBezTo>
                    <a:pt x="615" y="333"/>
                    <a:pt x="696" y="415"/>
                    <a:pt x="696" y="517"/>
                  </a:cubicBezTo>
                  <a:cubicBezTo>
                    <a:pt x="696" y="619"/>
                    <a:pt x="615" y="701"/>
                    <a:pt x="512" y="701"/>
                  </a:cubicBezTo>
                  <a:cubicBezTo>
                    <a:pt x="410" y="701"/>
                    <a:pt x="328" y="619"/>
                    <a:pt x="328" y="517"/>
                  </a:cubicBezTo>
                  <a:cubicBezTo>
                    <a:pt x="328" y="415"/>
                    <a:pt x="410" y="333"/>
                    <a:pt x="512" y="333"/>
                  </a:cubicBezTo>
                  <a:close/>
                  <a:moveTo>
                    <a:pt x="512" y="0"/>
                  </a:moveTo>
                  <a:cubicBezTo>
                    <a:pt x="231" y="0"/>
                    <a:pt x="1" y="230"/>
                    <a:pt x="1" y="512"/>
                  </a:cubicBezTo>
                  <a:cubicBezTo>
                    <a:pt x="1" y="793"/>
                    <a:pt x="231" y="1023"/>
                    <a:pt x="512" y="1023"/>
                  </a:cubicBezTo>
                  <a:cubicBezTo>
                    <a:pt x="793" y="1023"/>
                    <a:pt x="1024" y="793"/>
                    <a:pt x="1024" y="512"/>
                  </a:cubicBezTo>
                  <a:cubicBezTo>
                    <a:pt x="1024" y="230"/>
                    <a:pt x="793" y="0"/>
                    <a:pt x="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61"/>
          <p:cNvGrpSpPr/>
          <p:nvPr/>
        </p:nvGrpSpPr>
        <p:grpSpPr>
          <a:xfrm>
            <a:off x="-1525" y="3491975"/>
            <a:ext cx="1350437" cy="374015"/>
            <a:chOff x="-1525" y="3491975"/>
            <a:chExt cx="1350437" cy="374015"/>
          </a:xfrm>
        </p:grpSpPr>
        <p:sp>
          <p:nvSpPr>
            <p:cNvPr id="834" name="Google Shape;834;p61"/>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835" name="Google Shape;835;p61"/>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1"/>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grpSp>
      <p:sp>
        <p:nvSpPr>
          <p:cNvPr id="837" name="Google Shape;837;p61"/>
          <p:cNvSpPr txBox="1"/>
          <p:nvPr/>
        </p:nvSpPr>
        <p:spPr>
          <a:xfrm>
            <a:off x="-1525" y="4748725"/>
            <a:ext cx="94131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TEWA - Your # 1 Source for Trusted Real News! TEWA - Your # 1 Source for Trusted Real News! TEWA - Your # 1 Source for Trusted Real News!</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t/>
            </a:r>
            <a:endParaRPr b="1" sz="1000">
              <a:solidFill>
                <a:schemeClr val="dk1"/>
              </a:solidFill>
              <a:latin typeface="Poppins"/>
              <a:ea typeface="Poppins"/>
              <a:cs typeface="Poppins"/>
              <a:sym typeface="Poppins"/>
            </a:endParaRPr>
          </a:p>
        </p:txBody>
      </p:sp>
      <p:grpSp>
        <p:nvGrpSpPr>
          <p:cNvPr id="838" name="Google Shape;838;p61"/>
          <p:cNvGrpSpPr/>
          <p:nvPr/>
        </p:nvGrpSpPr>
        <p:grpSpPr>
          <a:xfrm>
            <a:off x="310991" y="4052620"/>
            <a:ext cx="725393" cy="509313"/>
            <a:chOff x="3207778" y="2474632"/>
            <a:chExt cx="419933" cy="275170"/>
          </a:xfrm>
        </p:grpSpPr>
        <p:sp>
          <p:nvSpPr>
            <p:cNvPr id="839" name="Google Shape;839;p61"/>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1"/>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1"/>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1"/>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1"/>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1"/>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1"/>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1"/>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1"/>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1"/>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1100"/>
                                        <p:tgtEl>
                                          <p:spTgt spid="809"/>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1000"/>
                                        <p:tgtEl>
                                          <p:spTgt spid="837"/>
                                        </p:tgtEl>
                                        <p:attrNameLst>
                                          <p:attrName>ppt_w</p:attrName>
                                        </p:attrNameLst>
                                      </p:cBhvr>
                                      <p:tavLst>
                                        <p:tav fmla="" tm="0">
                                          <p:val>
                                            <p:strVal val="0"/>
                                          </p:val>
                                        </p:tav>
                                        <p:tav fmla="" tm="100000">
                                          <p:val>
                                            <p:strVal val="#ppt_w"/>
                                          </p:val>
                                        </p:tav>
                                      </p:tavLst>
                                    </p:anim>
                                    <p:anim calcmode="lin" valueType="num">
                                      <p:cBhvr additive="base">
                                        <p:cTn dur="1000"/>
                                        <p:tgtEl>
                                          <p:spTgt spid="8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2"/>
          <p:cNvSpPr/>
          <p:nvPr/>
        </p:nvSpPr>
        <p:spPr>
          <a:xfrm>
            <a:off x="2988700" y="1448438"/>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2"/>
          <p:cNvSpPr/>
          <p:nvPr/>
        </p:nvSpPr>
        <p:spPr>
          <a:xfrm>
            <a:off x="2988700" y="2560563"/>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2"/>
          <p:cNvSpPr/>
          <p:nvPr/>
        </p:nvSpPr>
        <p:spPr>
          <a:xfrm>
            <a:off x="2988625" y="336313"/>
            <a:ext cx="4437300" cy="99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2"/>
          <p:cNvSpPr txBox="1"/>
          <p:nvPr>
            <p:ph idx="1" type="subTitle"/>
          </p:nvPr>
        </p:nvSpPr>
        <p:spPr>
          <a:xfrm>
            <a:off x="3791100" y="310038"/>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4</a:t>
            </a:r>
            <a:endParaRPr/>
          </a:p>
        </p:txBody>
      </p:sp>
      <p:sp>
        <p:nvSpPr>
          <p:cNvPr id="861" name="Google Shape;861;p62"/>
          <p:cNvSpPr txBox="1"/>
          <p:nvPr>
            <p:ph idx="2" type="subTitle"/>
          </p:nvPr>
        </p:nvSpPr>
        <p:spPr>
          <a:xfrm>
            <a:off x="3791100" y="690163"/>
            <a:ext cx="34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Refine the preprocessing of text data using more advanced RegEx techniques</a:t>
            </a:r>
            <a:endParaRPr sz="1200"/>
          </a:p>
        </p:txBody>
      </p:sp>
      <p:sp>
        <p:nvSpPr>
          <p:cNvPr id="862" name="Google Shape;862;p62"/>
          <p:cNvSpPr txBox="1"/>
          <p:nvPr>
            <p:ph idx="3" type="subTitle"/>
          </p:nvPr>
        </p:nvSpPr>
        <p:spPr>
          <a:xfrm>
            <a:off x="3795850" y="1413988"/>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5</a:t>
            </a:r>
            <a:endParaRPr/>
          </a:p>
        </p:txBody>
      </p:sp>
      <p:sp>
        <p:nvSpPr>
          <p:cNvPr id="863" name="Google Shape;863;p62"/>
          <p:cNvSpPr txBox="1"/>
          <p:nvPr>
            <p:ph idx="4" type="subTitle"/>
          </p:nvPr>
        </p:nvSpPr>
        <p:spPr>
          <a:xfrm>
            <a:off x="3795825" y="1794113"/>
            <a:ext cx="34518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Further hypertune/experiment with other/more hyperparameters</a:t>
            </a:r>
            <a:endParaRPr/>
          </a:p>
        </p:txBody>
      </p:sp>
      <p:sp>
        <p:nvSpPr>
          <p:cNvPr id="864" name="Google Shape;864;p62"/>
          <p:cNvSpPr txBox="1"/>
          <p:nvPr>
            <p:ph idx="5" type="subTitle"/>
          </p:nvPr>
        </p:nvSpPr>
        <p:spPr>
          <a:xfrm>
            <a:off x="3789538" y="2560538"/>
            <a:ext cx="2439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Rec 6</a:t>
            </a:r>
            <a:endParaRPr/>
          </a:p>
        </p:txBody>
      </p:sp>
      <p:sp>
        <p:nvSpPr>
          <p:cNvPr id="865" name="Google Shape;865;p62"/>
          <p:cNvSpPr txBox="1"/>
          <p:nvPr>
            <p:ph idx="6" type="subTitle"/>
          </p:nvPr>
        </p:nvSpPr>
        <p:spPr>
          <a:xfrm>
            <a:off x="3781875" y="2960750"/>
            <a:ext cx="34518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Separate</a:t>
            </a:r>
            <a:r>
              <a:rPr lang="en"/>
              <a:t> models for different subjects/topics</a:t>
            </a:r>
            <a:endParaRPr/>
          </a:p>
        </p:txBody>
      </p:sp>
      <p:sp>
        <p:nvSpPr>
          <p:cNvPr id="866" name="Google Shape;866;p62"/>
          <p:cNvSpPr txBox="1"/>
          <p:nvPr>
            <p:ph type="title"/>
          </p:nvPr>
        </p:nvSpPr>
        <p:spPr>
          <a:xfrm>
            <a:off x="1458175" y="3961425"/>
            <a:ext cx="692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p:txBody>
      </p:sp>
      <p:sp>
        <p:nvSpPr>
          <p:cNvPr id="867" name="Google Shape;867;p62"/>
          <p:cNvSpPr/>
          <p:nvPr/>
        </p:nvSpPr>
        <p:spPr>
          <a:xfrm>
            <a:off x="2849600" y="336313"/>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2"/>
          <p:cNvSpPr/>
          <p:nvPr/>
        </p:nvSpPr>
        <p:spPr>
          <a:xfrm>
            <a:off x="2849600" y="1448438"/>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2"/>
          <p:cNvSpPr/>
          <p:nvPr/>
        </p:nvSpPr>
        <p:spPr>
          <a:xfrm>
            <a:off x="2849600" y="2560563"/>
            <a:ext cx="725400" cy="99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 name="Google Shape;870;p62"/>
          <p:cNvGrpSpPr/>
          <p:nvPr/>
        </p:nvGrpSpPr>
        <p:grpSpPr>
          <a:xfrm>
            <a:off x="2995426" y="606249"/>
            <a:ext cx="433743" cy="380776"/>
            <a:chOff x="4099901" y="717462"/>
            <a:chExt cx="433743" cy="380776"/>
          </a:xfrm>
        </p:grpSpPr>
        <p:sp>
          <p:nvSpPr>
            <p:cNvPr id="871" name="Google Shape;871;p62"/>
            <p:cNvSpPr/>
            <p:nvPr/>
          </p:nvSpPr>
          <p:spPr>
            <a:xfrm>
              <a:off x="4127209" y="744730"/>
              <a:ext cx="378343" cy="272879"/>
            </a:xfrm>
            <a:custGeom>
              <a:rect b="b" l="l" r="r" t="t"/>
              <a:pathLst>
                <a:path extrusionOk="0" h="6955" w="9643">
                  <a:moveTo>
                    <a:pt x="378" y="1"/>
                  </a:moveTo>
                  <a:cubicBezTo>
                    <a:pt x="169" y="1"/>
                    <a:pt x="0" y="175"/>
                    <a:pt x="0" y="379"/>
                  </a:cubicBezTo>
                  <a:lnTo>
                    <a:pt x="0" y="6786"/>
                  </a:lnTo>
                  <a:cubicBezTo>
                    <a:pt x="0" y="6878"/>
                    <a:pt x="77" y="6954"/>
                    <a:pt x="174" y="6954"/>
                  </a:cubicBezTo>
                  <a:lnTo>
                    <a:pt x="7260" y="6954"/>
                  </a:lnTo>
                  <a:cubicBezTo>
                    <a:pt x="7281" y="6954"/>
                    <a:pt x="7301" y="6949"/>
                    <a:pt x="7316" y="6929"/>
                  </a:cubicBezTo>
                  <a:cubicBezTo>
                    <a:pt x="7444" y="6791"/>
                    <a:pt x="7352" y="6632"/>
                    <a:pt x="7214" y="6632"/>
                  </a:cubicBezTo>
                  <a:lnTo>
                    <a:pt x="384" y="6632"/>
                  </a:lnTo>
                  <a:cubicBezTo>
                    <a:pt x="353" y="6632"/>
                    <a:pt x="327" y="6607"/>
                    <a:pt x="327" y="6571"/>
                  </a:cubicBezTo>
                  <a:lnTo>
                    <a:pt x="327" y="379"/>
                  </a:lnTo>
                  <a:cubicBezTo>
                    <a:pt x="327" y="349"/>
                    <a:pt x="353" y="323"/>
                    <a:pt x="384" y="323"/>
                  </a:cubicBezTo>
                  <a:lnTo>
                    <a:pt x="9269" y="323"/>
                  </a:lnTo>
                  <a:cubicBezTo>
                    <a:pt x="9300" y="323"/>
                    <a:pt x="9326" y="349"/>
                    <a:pt x="9326" y="379"/>
                  </a:cubicBezTo>
                  <a:lnTo>
                    <a:pt x="9326" y="6571"/>
                  </a:lnTo>
                  <a:cubicBezTo>
                    <a:pt x="9326" y="6607"/>
                    <a:pt x="9300" y="6632"/>
                    <a:pt x="9269" y="6632"/>
                  </a:cubicBezTo>
                  <a:lnTo>
                    <a:pt x="7971" y="6632"/>
                  </a:lnTo>
                  <a:cubicBezTo>
                    <a:pt x="7884" y="6632"/>
                    <a:pt x="7812" y="6688"/>
                    <a:pt x="7802" y="6770"/>
                  </a:cubicBezTo>
                  <a:cubicBezTo>
                    <a:pt x="7792" y="6867"/>
                    <a:pt x="7869" y="6954"/>
                    <a:pt x="7966" y="6954"/>
                  </a:cubicBezTo>
                  <a:lnTo>
                    <a:pt x="9269" y="6954"/>
                  </a:lnTo>
                  <a:cubicBezTo>
                    <a:pt x="9479" y="6954"/>
                    <a:pt x="9643" y="6786"/>
                    <a:pt x="9643" y="6581"/>
                  </a:cubicBezTo>
                  <a:lnTo>
                    <a:pt x="9643" y="379"/>
                  </a:lnTo>
                  <a:cubicBezTo>
                    <a:pt x="9643" y="170"/>
                    <a:pt x="9474" y="1"/>
                    <a:pt x="9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p:nvPr/>
          </p:nvSpPr>
          <p:spPr>
            <a:xfrm>
              <a:off x="4099901" y="717462"/>
              <a:ext cx="433743" cy="380776"/>
            </a:xfrm>
            <a:custGeom>
              <a:rect b="b" l="l" r="r" t="t"/>
              <a:pathLst>
                <a:path extrusionOk="0" h="9705" w="11055">
                  <a:moveTo>
                    <a:pt x="2583" y="1"/>
                  </a:moveTo>
                  <a:cubicBezTo>
                    <a:pt x="2567" y="1"/>
                    <a:pt x="2557" y="6"/>
                    <a:pt x="2552" y="16"/>
                  </a:cubicBezTo>
                  <a:cubicBezTo>
                    <a:pt x="2409" y="154"/>
                    <a:pt x="2506" y="328"/>
                    <a:pt x="2639" y="328"/>
                  </a:cubicBezTo>
                  <a:lnTo>
                    <a:pt x="10456" y="328"/>
                  </a:lnTo>
                  <a:cubicBezTo>
                    <a:pt x="10610" y="328"/>
                    <a:pt x="10732" y="451"/>
                    <a:pt x="10732" y="604"/>
                  </a:cubicBezTo>
                  <a:lnTo>
                    <a:pt x="10732" y="7762"/>
                  </a:lnTo>
                  <a:cubicBezTo>
                    <a:pt x="10732" y="7915"/>
                    <a:pt x="10610" y="8033"/>
                    <a:pt x="10456" y="8033"/>
                  </a:cubicBezTo>
                  <a:lnTo>
                    <a:pt x="599" y="8033"/>
                  </a:lnTo>
                  <a:cubicBezTo>
                    <a:pt x="446" y="8033"/>
                    <a:pt x="328" y="7915"/>
                    <a:pt x="328" y="7762"/>
                  </a:cubicBezTo>
                  <a:lnTo>
                    <a:pt x="328" y="410"/>
                  </a:lnTo>
                  <a:cubicBezTo>
                    <a:pt x="328" y="364"/>
                    <a:pt x="359" y="333"/>
                    <a:pt x="405" y="333"/>
                  </a:cubicBezTo>
                  <a:lnTo>
                    <a:pt x="1944" y="333"/>
                  </a:lnTo>
                  <a:cubicBezTo>
                    <a:pt x="1954" y="333"/>
                    <a:pt x="1969" y="328"/>
                    <a:pt x="1974" y="323"/>
                  </a:cubicBezTo>
                  <a:cubicBezTo>
                    <a:pt x="2117" y="180"/>
                    <a:pt x="2020" y="6"/>
                    <a:pt x="1887" y="6"/>
                  </a:cubicBezTo>
                  <a:lnTo>
                    <a:pt x="175" y="6"/>
                  </a:lnTo>
                  <a:cubicBezTo>
                    <a:pt x="77" y="6"/>
                    <a:pt x="1" y="82"/>
                    <a:pt x="1" y="180"/>
                  </a:cubicBezTo>
                  <a:lnTo>
                    <a:pt x="1" y="7772"/>
                  </a:lnTo>
                  <a:cubicBezTo>
                    <a:pt x="1" y="8099"/>
                    <a:pt x="262" y="8360"/>
                    <a:pt x="589" y="8365"/>
                  </a:cubicBezTo>
                  <a:lnTo>
                    <a:pt x="144" y="9219"/>
                  </a:lnTo>
                  <a:cubicBezTo>
                    <a:pt x="88" y="9326"/>
                    <a:pt x="93" y="9449"/>
                    <a:pt x="159" y="9551"/>
                  </a:cubicBezTo>
                  <a:cubicBezTo>
                    <a:pt x="221" y="9653"/>
                    <a:pt x="333" y="9705"/>
                    <a:pt x="451" y="9705"/>
                  </a:cubicBezTo>
                  <a:lnTo>
                    <a:pt x="931" y="9705"/>
                  </a:lnTo>
                  <a:cubicBezTo>
                    <a:pt x="1074" y="9705"/>
                    <a:pt x="1202" y="9628"/>
                    <a:pt x="1264" y="9500"/>
                  </a:cubicBezTo>
                  <a:lnTo>
                    <a:pt x="1494" y="9055"/>
                  </a:lnTo>
                  <a:lnTo>
                    <a:pt x="2665" y="9055"/>
                  </a:lnTo>
                  <a:cubicBezTo>
                    <a:pt x="2746" y="9055"/>
                    <a:pt x="2823" y="8999"/>
                    <a:pt x="2828" y="8917"/>
                  </a:cubicBezTo>
                  <a:cubicBezTo>
                    <a:pt x="2843" y="8820"/>
                    <a:pt x="2767" y="8733"/>
                    <a:pt x="2670" y="8733"/>
                  </a:cubicBezTo>
                  <a:lnTo>
                    <a:pt x="1407" y="8733"/>
                  </a:lnTo>
                  <a:cubicBezTo>
                    <a:pt x="1345" y="8733"/>
                    <a:pt x="1289" y="8764"/>
                    <a:pt x="1259" y="8820"/>
                  </a:cubicBezTo>
                  <a:lnTo>
                    <a:pt x="977" y="9372"/>
                  </a:lnTo>
                  <a:cubicBezTo>
                    <a:pt x="962" y="9388"/>
                    <a:pt x="947" y="9403"/>
                    <a:pt x="926" y="9403"/>
                  </a:cubicBezTo>
                  <a:lnTo>
                    <a:pt x="435" y="9403"/>
                  </a:lnTo>
                  <a:cubicBezTo>
                    <a:pt x="435" y="9403"/>
                    <a:pt x="425" y="9403"/>
                    <a:pt x="420" y="9398"/>
                  </a:cubicBezTo>
                  <a:cubicBezTo>
                    <a:pt x="415" y="9388"/>
                    <a:pt x="420" y="9382"/>
                    <a:pt x="420" y="9382"/>
                  </a:cubicBezTo>
                  <a:lnTo>
                    <a:pt x="870" y="8513"/>
                  </a:lnTo>
                  <a:cubicBezTo>
                    <a:pt x="911" y="8426"/>
                    <a:pt x="1008" y="8365"/>
                    <a:pt x="1110" y="8365"/>
                  </a:cubicBezTo>
                  <a:lnTo>
                    <a:pt x="9909" y="8365"/>
                  </a:lnTo>
                  <a:cubicBezTo>
                    <a:pt x="10011" y="8365"/>
                    <a:pt x="10109" y="8426"/>
                    <a:pt x="10155" y="8513"/>
                  </a:cubicBezTo>
                  <a:lnTo>
                    <a:pt x="10599" y="9382"/>
                  </a:lnTo>
                  <a:cubicBezTo>
                    <a:pt x="10599" y="9382"/>
                    <a:pt x="10610" y="9388"/>
                    <a:pt x="10599" y="9398"/>
                  </a:cubicBezTo>
                  <a:cubicBezTo>
                    <a:pt x="10594" y="9403"/>
                    <a:pt x="10594" y="9403"/>
                    <a:pt x="10589" y="9403"/>
                  </a:cubicBezTo>
                  <a:lnTo>
                    <a:pt x="10098" y="9403"/>
                  </a:lnTo>
                  <a:cubicBezTo>
                    <a:pt x="10078" y="9403"/>
                    <a:pt x="10058" y="9388"/>
                    <a:pt x="10047" y="9372"/>
                  </a:cubicBezTo>
                  <a:lnTo>
                    <a:pt x="9766" y="8820"/>
                  </a:lnTo>
                  <a:cubicBezTo>
                    <a:pt x="9741" y="8769"/>
                    <a:pt x="9679" y="8733"/>
                    <a:pt x="9618" y="8733"/>
                  </a:cubicBezTo>
                  <a:lnTo>
                    <a:pt x="3431" y="8733"/>
                  </a:lnTo>
                  <a:cubicBezTo>
                    <a:pt x="3350" y="8733"/>
                    <a:pt x="3273" y="8789"/>
                    <a:pt x="3263" y="8871"/>
                  </a:cubicBezTo>
                  <a:cubicBezTo>
                    <a:pt x="3252" y="8968"/>
                    <a:pt x="3329" y="9055"/>
                    <a:pt x="3426" y="9055"/>
                  </a:cubicBezTo>
                  <a:lnTo>
                    <a:pt x="9546" y="9055"/>
                  </a:lnTo>
                  <a:lnTo>
                    <a:pt x="9776" y="9500"/>
                  </a:lnTo>
                  <a:cubicBezTo>
                    <a:pt x="9843" y="9628"/>
                    <a:pt x="9971" y="9705"/>
                    <a:pt x="10109" y="9705"/>
                  </a:cubicBezTo>
                  <a:lnTo>
                    <a:pt x="10589" y="9705"/>
                  </a:lnTo>
                  <a:cubicBezTo>
                    <a:pt x="10702" y="9705"/>
                    <a:pt x="10819" y="9643"/>
                    <a:pt x="10881" y="9551"/>
                  </a:cubicBezTo>
                  <a:cubicBezTo>
                    <a:pt x="10947" y="9449"/>
                    <a:pt x="10952" y="9326"/>
                    <a:pt x="10896" y="9219"/>
                  </a:cubicBezTo>
                  <a:lnTo>
                    <a:pt x="10456" y="8365"/>
                  </a:lnTo>
                  <a:cubicBezTo>
                    <a:pt x="10794" y="8355"/>
                    <a:pt x="11054" y="8094"/>
                    <a:pt x="11054" y="7767"/>
                  </a:cubicBezTo>
                  <a:lnTo>
                    <a:pt x="11054" y="174"/>
                  </a:lnTo>
                  <a:cubicBezTo>
                    <a:pt x="11054" y="77"/>
                    <a:pt x="10978" y="1"/>
                    <a:pt x="10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4201403" y="819355"/>
              <a:ext cx="229721" cy="123629"/>
            </a:xfrm>
            <a:custGeom>
              <a:rect b="b" l="l" r="r" t="t"/>
              <a:pathLst>
                <a:path extrusionOk="0" h="3151" w="5855">
                  <a:moveTo>
                    <a:pt x="5257" y="323"/>
                  </a:moveTo>
                  <a:cubicBezTo>
                    <a:pt x="5410" y="323"/>
                    <a:pt x="5528" y="446"/>
                    <a:pt x="5528" y="599"/>
                  </a:cubicBezTo>
                  <a:lnTo>
                    <a:pt x="5528" y="2557"/>
                  </a:lnTo>
                  <a:cubicBezTo>
                    <a:pt x="5528" y="2711"/>
                    <a:pt x="5410" y="2828"/>
                    <a:pt x="5257" y="2828"/>
                  </a:cubicBezTo>
                  <a:lnTo>
                    <a:pt x="604" y="2828"/>
                  </a:lnTo>
                  <a:cubicBezTo>
                    <a:pt x="451" y="2828"/>
                    <a:pt x="328" y="2711"/>
                    <a:pt x="328" y="2557"/>
                  </a:cubicBezTo>
                  <a:lnTo>
                    <a:pt x="328" y="599"/>
                  </a:lnTo>
                  <a:cubicBezTo>
                    <a:pt x="328" y="446"/>
                    <a:pt x="456" y="323"/>
                    <a:pt x="604" y="323"/>
                  </a:cubicBezTo>
                  <a:close/>
                  <a:moveTo>
                    <a:pt x="604" y="1"/>
                  </a:moveTo>
                  <a:cubicBezTo>
                    <a:pt x="272" y="1"/>
                    <a:pt x="1" y="267"/>
                    <a:pt x="1" y="599"/>
                  </a:cubicBezTo>
                  <a:lnTo>
                    <a:pt x="1" y="2557"/>
                  </a:lnTo>
                  <a:cubicBezTo>
                    <a:pt x="6" y="2879"/>
                    <a:pt x="277" y="3150"/>
                    <a:pt x="604" y="3150"/>
                  </a:cubicBezTo>
                  <a:lnTo>
                    <a:pt x="5257" y="3150"/>
                  </a:lnTo>
                  <a:cubicBezTo>
                    <a:pt x="5589" y="3150"/>
                    <a:pt x="5855" y="2879"/>
                    <a:pt x="5855" y="2547"/>
                  </a:cubicBezTo>
                  <a:lnTo>
                    <a:pt x="5855" y="599"/>
                  </a:lnTo>
                  <a:cubicBezTo>
                    <a:pt x="5855" y="267"/>
                    <a:pt x="5589" y="1"/>
                    <a:pt x="52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p:nvPr/>
          </p:nvSpPr>
          <p:spPr>
            <a:xfrm>
              <a:off x="4367720" y="847055"/>
              <a:ext cx="35939" cy="67053"/>
            </a:xfrm>
            <a:custGeom>
              <a:rect b="b" l="l" r="r" t="t"/>
              <a:pathLst>
                <a:path extrusionOk="0" h="1709" w="916">
                  <a:moveTo>
                    <a:pt x="159" y="0"/>
                  </a:moveTo>
                  <a:cubicBezTo>
                    <a:pt x="72" y="0"/>
                    <a:pt x="0" y="72"/>
                    <a:pt x="0" y="164"/>
                  </a:cubicBezTo>
                  <a:lnTo>
                    <a:pt x="0" y="1544"/>
                  </a:lnTo>
                  <a:cubicBezTo>
                    <a:pt x="0" y="1637"/>
                    <a:pt x="72" y="1708"/>
                    <a:pt x="159" y="1708"/>
                  </a:cubicBezTo>
                  <a:lnTo>
                    <a:pt x="736" y="1708"/>
                  </a:lnTo>
                  <a:cubicBezTo>
                    <a:pt x="818" y="1708"/>
                    <a:pt x="895" y="1652"/>
                    <a:pt x="900" y="1570"/>
                  </a:cubicBezTo>
                  <a:cubicBezTo>
                    <a:pt x="915" y="1473"/>
                    <a:pt x="839" y="1381"/>
                    <a:pt x="742" y="1381"/>
                  </a:cubicBezTo>
                  <a:lnTo>
                    <a:pt x="317" y="1381"/>
                  </a:lnTo>
                  <a:lnTo>
                    <a:pt x="317" y="1018"/>
                  </a:lnTo>
                  <a:lnTo>
                    <a:pt x="690" y="1018"/>
                  </a:lnTo>
                  <a:cubicBezTo>
                    <a:pt x="772" y="1018"/>
                    <a:pt x="849" y="962"/>
                    <a:pt x="854" y="880"/>
                  </a:cubicBezTo>
                  <a:cubicBezTo>
                    <a:pt x="869" y="783"/>
                    <a:pt x="793" y="691"/>
                    <a:pt x="696" y="691"/>
                  </a:cubicBezTo>
                  <a:lnTo>
                    <a:pt x="317" y="691"/>
                  </a:lnTo>
                  <a:lnTo>
                    <a:pt x="317" y="328"/>
                  </a:lnTo>
                  <a:lnTo>
                    <a:pt x="736" y="328"/>
                  </a:lnTo>
                  <a:cubicBezTo>
                    <a:pt x="818" y="328"/>
                    <a:pt x="895" y="271"/>
                    <a:pt x="900" y="190"/>
                  </a:cubicBezTo>
                  <a:cubicBezTo>
                    <a:pt x="915" y="92"/>
                    <a:pt x="839" y="0"/>
                    <a:pt x="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p:nvPr/>
          </p:nvSpPr>
          <p:spPr>
            <a:xfrm>
              <a:off x="4228514" y="847565"/>
              <a:ext cx="32290" cy="67327"/>
            </a:xfrm>
            <a:custGeom>
              <a:rect b="b" l="l" r="r" t="t"/>
              <a:pathLst>
                <a:path extrusionOk="0" h="1716" w="823">
                  <a:moveTo>
                    <a:pt x="160" y="1"/>
                  </a:moveTo>
                  <a:cubicBezTo>
                    <a:pt x="77" y="1"/>
                    <a:pt x="0" y="73"/>
                    <a:pt x="0" y="161"/>
                  </a:cubicBezTo>
                  <a:lnTo>
                    <a:pt x="0" y="1552"/>
                  </a:lnTo>
                  <a:cubicBezTo>
                    <a:pt x="5" y="1624"/>
                    <a:pt x="66" y="1695"/>
                    <a:pt x="143" y="1710"/>
                  </a:cubicBezTo>
                  <a:cubicBezTo>
                    <a:pt x="153" y="1710"/>
                    <a:pt x="159" y="1716"/>
                    <a:pt x="312" y="1716"/>
                  </a:cubicBezTo>
                  <a:lnTo>
                    <a:pt x="644" y="1716"/>
                  </a:lnTo>
                  <a:cubicBezTo>
                    <a:pt x="731" y="1716"/>
                    <a:pt x="798" y="1654"/>
                    <a:pt x="813" y="1572"/>
                  </a:cubicBezTo>
                  <a:cubicBezTo>
                    <a:pt x="823" y="1483"/>
                    <a:pt x="751" y="1393"/>
                    <a:pt x="657" y="1393"/>
                  </a:cubicBezTo>
                  <a:cubicBezTo>
                    <a:pt x="655" y="1393"/>
                    <a:pt x="652" y="1393"/>
                    <a:pt x="649" y="1393"/>
                  </a:cubicBezTo>
                  <a:lnTo>
                    <a:pt x="327" y="1393"/>
                  </a:lnTo>
                  <a:lnTo>
                    <a:pt x="327" y="166"/>
                  </a:lnTo>
                  <a:cubicBezTo>
                    <a:pt x="327" y="85"/>
                    <a:pt x="266" y="8"/>
                    <a:pt x="184" y="3"/>
                  </a:cubicBezTo>
                  <a:cubicBezTo>
                    <a:pt x="176" y="1"/>
                    <a:pt x="168"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2"/>
            <p:cNvSpPr/>
            <p:nvPr/>
          </p:nvSpPr>
          <p:spPr>
            <a:xfrm>
              <a:off x="4274419" y="847369"/>
              <a:ext cx="12908" cy="67366"/>
            </a:xfrm>
            <a:custGeom>
              <a:rect b="b" l="l" r="r" t="t"/>
              <a:pathLst>
                <a:path extrusionOk="0" h="1717" w="329">
                  <a:moveTo>
                    <a:pt x="160" y="1"/>
                  </a:moveTo>
                  <a:cubicBezTo>
                    <a:pt x="73" y="1"/>
                    <a:pt x="1" y="72"/>
                    <a:pt x="1" y="161"/>
                  </a:cubicBezTo>
                  <a:lnTo>
                    <a:pt x="1" y="1552"/>
                  </a:lnTo>
                  <a:cubicBezTo>
                    <a:pt x="1" y="1643"/>
                    <a:pt x="73" y="1716"/>
                    <a:pt x="167" y="1716"/>
                  </a:cubicBezTo>
                  <a:cubicBezTo>
                    <a:pt x="173" y="1716"/>
                    <a:pt x="179" y="1716"/>
                    <a:pt x="185" y="1715"/>
                  </a:cubicBezTo>
                  <a:cubicBezTo>
                    <a:pt x="267" y="1705"/>
                    <a:pt x="328" y="1629"/>
                    <a:pt x="328" y="1547"/>
                  </a:cubicBezTo>
                  <a:lnTo>
                    <a:pt x="328" y="166"/>
                  </a:lnTo>
                  <a:cubicBezTo>
                    <a:pt x="328" y="84"/>
                    <a:pt x="267" y="8"/>
                    <a:pt x="185" y="3"/>
                  </a:cubicBezTo>
                  <a:cubicBezTo>
                    <a:pt x="177" y="1"/>
                    <a:pt x="168" y="1"/>
                    <a:pt x="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p:cNvSpPr/>
            <p:nvPr/>
          </p:nvSpPr>
          <p:spPr>
            <a:xfrm>
              <a:off x="4300903" y="847565"/>
              <a:ext cx="53006" cy="67523"/>
            </a:xfrm>
            <a:custGeom>
              <a:rect b="b" l="l" r="r" t="t"/>
              <a:pathLst>
                <a:path extrusionOk="0" h="1721" w="1351">
                  <a:moveTo>
                    <a:pt x="177" y="1"/>
                  </a:moveTo>
                  <a:cubicBezTo>
                    <a:pt x="161" y="1"/>
                    <a:pt x="145" y="3"/>
                    <a:pt x="129" y="8"/>
                  </a:cubicBezTo>
                  <a:cubicBezTo>
                    <a:pt x="47" y="39"/>
                    <a:pt x="1" y="131"/>
                    <a:pt x="26" y="212"/>
                  </a:cubicBezTo>
                  <a:lnTo>
                    <a:pt x="502" y="1593"/>
                  </a:lnTo>
                  <a:cubicBezTo>
                    <a:pt x="527" y="1670"/>
                    <a:pt x="604" y="1721"/>
                    <a:pt x="686" y="1721"/>
                  </a:cubicBezTo>
                  <a:cubicBezTo>
                    <a:pt x="768" y="1721"/>
                    <a:pt x="839" y="1670"/>
                    <a:pt x="870" y="1588"/>
                  </a:cubicBezTo>
                  <a:lnTo>
                    <a:pt x="1325" y="212"/>
                  </a:lnTo>
                  <a:cubicBezTo>
                    <a:pt x="1350" y="131"/>
                    <a:pt x="1304" y="33"/>
                    <a:pt x="1223" y="8"/>
                  </a:cubicBezTo>
                  <a:cubicBezTo>
                    <a:pt x="1207" y="3"/>
                    <a:pt x="1191" y="1"/>
                    <a:pt x="1176" y="1"/>
                  </a:cubicBezTo>
                  <a:cubicBezTo>
                    <a:pt x="1107" y="1"/>
                    <a:pt x="1039" y="44"/>
                    <a:pt x="1018" y="110"/>
                  </a:cubicBezTo>
                  <a:lnTo>
                    <a:pt x="686" y="1122"/>
                  </a:lnTo>
                  <a:lnTo>
                    <a:pt x="333" y="110"/>
                  </a:lnTo>
                  <a:cubicBezTo>
                    <a:pt x="308" y="44"/>
                    <a:pt x="246" y="1"/>
                    <a:pt x="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4164522" y="782670"/>
              <a:ext cx="40137" cy="40137"/>
            </a:xfrm>
            <a:custGeom>
              <a:rect b="b" l="l" r="r" t="t"/>
              <a:pathLst>
                <a:path extrusionOk="0" h="1023" w="1023">
                  <a:moveTo>
                    <a:pt x="511" y="327"/>
                  </a:moveTo>
                  <a:cubicBezTo>
                    <a:pt x="614" y="327"/>
                    <a:pt x="701" y="409"/>
                    <a:pt x="701" y="512"/>
                  </a:cubicBezTo>
                  <a:cubicBezTo>
                    <a:pt x="701" y="614"/>
                    <a:pt x="614" y="696"/>
                    <a:pt x="511" y="696"/>
                  </a:cubicBezTo>
                  <a:cubicBezTo>
                    <a:pt x="409" y="696"/>
                    <a:pt x="327" y="614"/>
                    <a:pt x="327" y="512"/>
                  </a:cubicBezTo>
                  <a:cubicBezTo>
                    <a:pt x="327" y="409"/>
                    <a:pt x="409" y="327"/>
                    <a:pt x="511" y="327"/>
                  </a:cubicBezTo>
                  <a:close/>
                  <a:moveTo>
                    <a:pt x="511" y="0"/>
                  </a:moveTo>
                  <a:cubicBezTo>
                    <a:pt x="230" y="0"/>
                    <a:pt x="0" y="230"/>
                    <a:pt x="0" y="512"/>
                  </a:cubicBezTo>
                  <a:cubicBezTo>
                    <a:pt x="0" y="793"/>
                    <a:pt x="230" y="1023"/>
                    <a:pt x="511" y="1023"/>
                  </a:cubicBezTo>
                  <a:cubicBezTo>
                    <a:pt x="793" y="1023"/>
                    <a:pt x="1023" y="793"/>
                    <a:pt x="1023" y="512"/>
                  </a:cubicBezTo>
                  <a:cubicBezTo>
                    <a:pt x="1023" y="230"/>
                    <a:pt x="793" y="0"/>
                    <a:pt x="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62"/>
          <p:cNvGrpSpPr/>
          <p:nvPr/>
        </p:nvGrpSpPr>
        <p:grpSpPr>
          <a:xfrm>
            <a:off x="3017497" y="1728163"/>
            <a:ext cx="389604" cy="432644"/>
            <a:chOff x="4121972" y="1839375"/>
            <a:chExt cx="389604" cy="432644"/>
          </a:xfrm>
        </p:grpSpPr>
        <p:sp>
          <p:nvSpPr>
            <p:cNvPr id="880" name="Google Shape;880;p62"/>
            <p:cNvSpPr/>
            <p:nvPr/>
          </p:nvSpPr>
          <p:spPr>
            <a:xfrm>
              <a:off x="4121972" y="1839375"/>
              <a:ext cx="389604" cy="432644"/>
            </a:xfrm>
            <a:custGeom>
              <a:rect b="b" l="l" r="r" t="t"/>
              <a:pathLst>
                <a:path extrusionOk="0" h="11027" w="9930">
                  <a:moveTo>
                    <a:pt x="8330" y="752"/>
                  </a:moveTo>
                  <a:cubicBezTo>
                    <a:pt x="8456" y="752"/>
                    <a:pt x="8567" y="775"/>
                    <a:pt x="8661" y="822"/>
                  </a:cubicBezTo>
                  <a:lnTo>
                    <a:pt x="7368" y="2110"/>
                  </a:lnTo>
                  <a:lnTo>
                    <a:pt x="6770" y="1512"/>
                  </a:lnTo>
                  <a:cubicBezTo>
                    <a:pt x="7128" y="1179"/>
                    <a:pt x="7526" y="934"/>
                    <a:pt x="7910" y="822"/>
                  </a:cubicBezTo>
                  <a:cubicBezTo>
                    <a:pt x="8063" y="775"/>
                    <a:pt x="8204" y="752"/>
                    <a:pt x="8330" y="752"/>
                  </a:cubicBezTo>
                  <a:close/>
                  <a:moveTo>
                    <a:pt x="5824" y="1036"/>
                  </a:moveTo>
                  <a:lnTo>
                    <a:pt x="6299" y="1517"/>
                  </a:lnTo>
                  <a:cubicBezTo>
                    <a:pt x="6120" y="1706"/>
                    <a:pt x="5962" y="1921"/>
                    <a:pt x="5834" y="2130"/>
                  </a:cubicBezTo>
                  <a:lnTo>
                    <a:pt x="5440" y="1732"/>
                  </a:lnTo>
                  <a:cubicBezTo>
                    <a:pt x="5517" y="1476"/>
                    <a:pt x="5650" y="1241"/>
                    <a:pt x="5824" y="1036"/>
                  </a:cubicBezTo>
                  <a:close/>
                  <a:moveTo>
                    <a:pt x="6529" y="1747"/>
                  </a:moveTo>
                  <a:lnTo>
                    <a:pt x="7133" y="2340"/>
                  </a:lnTo>
                  <a:lnTo>
                    <a:pt x="6591" y="2882"/>
                  </a:lnTo>
                  <a:lnTo>
                    <a:pt x="6069" y="2366"/>
                  </a:lnTo>
                  <a:cubicBezTo>
                    <a:pt x="6192" y="2156"/>
                    <a:pt x="6350" y="1936"/>
                    <a:pt x="6529" y="1747"/>
                  </a:cubicBezTo>
                  <a:close/>
                  <a:moveTo>
                    <a:pt x="8881" y="1052"/>
                  </a:moveTo>
                  <a:cubicBezTo>
                    <a:pt x="9096" y="1476"/>
                    <a:pt x="8815" y="2268"/>
                    <a:pt x="8191" y="2943"/>
                  </a:cubicBezTo>
                  <a:lnTo>
                    <a:pt x="7593" y="2340"/>
                  </a:lnTo>
                  <a:lnTo>
                    <a:pt x="8881" y="1052"/>
                  </a:lnTo>
                  <a:close/>
                  <a:moveTo>
                    <a:pt x="7363" y="2570"/>
                  </a:moveTo>
                  <a:lnTo>
                    <a:pt x="7961" y="3173"/>
                  </a:lnTo>
                  <a:cubicBezTo>
                    <a:pt x="7767" y="3352"/>
                    <a:pt x="7552" y="3511"/>
                    <a:pt x="7342" y="3633"/>
                  </a:cubicBezTo>
                  <a:lnTo>
                    <a:pt x="6821" y="3112"/>
                  </a:lnTo>
                  <a:lnTo>
                    <a:pt x="7363" y="2570"/>
                  </a:lnTo>
                  <a:close/>
                  <a:moveTo>
                    <a:pt x="9249" y="1640"/>
                  </a:moveTo>
                  <a:lnTo>
                    <a:pt x="9249" y="1640"/>
                  </a:lnTo>
                  <a:cubicBezTo>
                    <a:pt x="9505" y="2309"/>
                    <a:pt x="9382" y="3081"/>
                    <a:pt x="8897" y="3649"/>
                  </a:cubicBezTo>
                  <a:lnTo>
                    <a:pt x="8416" y="3173"/>
                  </a:lnTo>
                  <a:cubicBezTo>
                    <a:pt x="8881" y="2672"/>
                    <a:pt x="9173" y="2115"/>
                    <a:pt x="9249" y="1640"/>
                  </a:cubicBezTo>
                  <a:close/>
                  <a:moveTo>
                    <a:pt x="8191" y="3409"/>
                  </a:moveTo>
                  <a:lnTo>
                    <a:pt x="8672" y="3889"/>
                  </a:lnTo>
                  <a:cubicBezTo>
                    <a:pt x="8467" y="4058"/>
                    <a:pt x="8232" y="4196"/>
                    <a:pt x="7976" y="4278"/>
                  </a:cubicBezTo>
                  <a:lnTo>
                    <a:pt x="7578" y="3874"/>
                  </a:lnTo>
                  <a:cubicBezTo>
                    <a:pt x="7792" y="3746"/>
                    <a:pt x="8002" y="3587"/>
                    <a:pt x="8191" y="3409"/>
                  </a:cubicBezTo>
                  <a:close/>
                  <a:moveTo>
                    <a:pt x="4740" y="1604"/>
                  </a:moveTo>
                  <a:cubicBezTo>
                    <a:pt x="4812" y="1604"/>
                    <a:pt x="4883" y="1629"/>
                    <a:pt x="4934" y="1691"/>
                  </a:cubicBezTo>
                  <a:lnTo>
                    <a:pt x="8022" y="4774"/>
                  </a:lnTo>
                  <a:cubicBezTo>
                    <a:pt x="8125" y="4876"/>
                    <a:pt x="8125" y="5050"/>
                    <a:pt x="8022" y="5157"/>
                  </a:cubicBezTo>
                  <a:lnTo>
                    <a:pt x="6785" y="6389"/>
                  </a:lnTo>
                  <a:cubicBezTo>
                    <a:pt x="6734" y="6440"/>
                    <a:pt x="6667" y="6476"/>
                    <a:pt x="6596" y="6476"/>
                  </a:cubicBezTo>
                  <a:cubicBezTo>
                    <a:pt x="6524" y="6476"/>
                    <a:pt x="6453" y="6451"/>
                    <a:pt x="6402" y="6389"/>
                  </a:cubicBezTo>
                  <a:lnTo>
                    <a:pt x="3319" y="3306"/>
                  </a:lnTo>
                  <a:cubicBezTo>
                    <a:pt x="3268" y="3255"/>
                    <a:pt x="3232" y="3184"/>
                    <a:pt x="3232" y="3112"/>
                  </a:cubicBezTo>
                  <a:cubicBezTo>
                    <a:pt x="3232" y="3040"/>
                    <a:pt x="3257" y="2974"/>
                    <a:pt x="3319" y="2923"/>
                  </a:cubicBezTo>
                  <a:lnTo>
                    <a:pt x="4551" y="1691"/>
                  </a:lnTo>
                  <a:cubicBezTo>
                    <a:pt x="4602" y="1640"/>
                    <a:pt x="4674" y="1604"/>
                    <a:pt x="4740" y="1604"/>
                  </a:cubicBezTo>
                  <a:close/>
                  <a:moveTo>
                    <a:pt x="3508" y="3966"/>
                  </a:moveTo>
                  <a:lnTo>
                    <a:pt x="5747" y="6200"/>
                  </a:lnTo>
                  <a:lnTo>
                    <a:pt x="5522" y="6425"/>
                  </a:lnTo>
                  <a:cubicBezTo>
                    <a:pt x="5471" y="6476"/>
                    <a:pt x="5400" y="6507"/>
                    <a:pt x="5328" y="6507"/>
                  </a:cubicBezTo>
                  <a:cubicBezTo>
                    <a:pt x="5261" y="6507"/>
                    <a:pt x="5190" y="6481"/>
                    <a:pt x="5139" y="6425"/>
                  </a:cubicBezTo>
                  <a:lnTo>
                    <a:pt x="3283" y="4569"/>
                  </a:lnTo>
                  <a:cubicBezTo>
                    <a:pt x="3232" y="4518"/>
                    <a:pt x="3201" y="4452"/>
                    <a:pt x="3201" y="4380"/>
                  </a:cubicBezTo>
                  <a:cubicBezTo>
                    <a:pt x="3201" y="4308"/>
                    <a:pt x="3227" y="4237"/>
                    <a:pt x="3283" y="4186"/>
                  </a:cubicBezTo>
                  <a:lnTo>
                    <a:pt x="3508" y="3966"/>
                  </a:lnTo>
                  <a:close/>
                  <a:moveTo>
                    <a:pt x="7363" y="1"/>
                  </a:moveTo>
                  <a:cubicBezTo>
                    <a:pt x="7298" y="1"/>
                    <a:pt x="7233" y="3"/>
                    <a:pt x="7169" y="9"/>
                  </a:cubicBezTo>
                  <a:cubicBezTo>
                    <a:pt x="7082" y="14"/>
                    <a:pt x="7015" y="90"/>
                    <a:pt x="7025" y="182"/>
                  </a:cubicBezTo>
                  <a:cubicBezTo>
                    <a:pt x="7030" y="263"/>
                    <a:pt x="7097" y="327"/>
                    <a:pt x="7176" y="327"/>
                  </a:cubicBezTo>
                  <a:cubicBezTo>
                    <a:pt x="7182" y="327"/>
                    <a:pt x="7188" y="326"/>
                    <a:pt x="7194" y="326"/>
                  </a:cubicBezTo>
                  <a:cubicBezTo>
                    <a:pt x="7249" y="321"/>
                    <a:pt x="7304" y="319"/>
                    <a:pt x="7358" y="319"/>
                  </a:cubicBezTo>
                  <a:cubicBezTo>
                    <a:pt x="7603" y="319"/>
                    <a:pt x="7842" y="365"/>
                    <a:pt x="8063" y="448"/>
                  </a:cubicBezTo>
                  <a:cubicBezTo>
                    <a:pt x="7981" y="464"/>
                    <a:pt x="7900" y="479"/>
                    <a:pt x="7813" y="505"/>
                  </a:cubicBezTo>
                  <a:cubicBezTo>
                    <a:pt x="7378" y="632"/>
                    <a:pt x="6933" y="908"/>
                    <a:pt x="6529" y="1282"/>
                  </a:cubicBezTo>
                  <a:lnTo>
                    <a:pt x="6049" y="801"/>
                  </a:lnTo>
                  <a:cubicBezTo>
                    <a:pt x="6192" y="678"/>
                    <a:pt x="6350" y="576"/>
                    <a:pt x="6524" y="499"/>
                  </a:cubicBezTo>
                  <a:cubicBezTo>
                    <a:pt x="6606" y="459"/>
                    <a:pt x="6642" y="366"/>
                    <a:pt x="6606" y="285"/>
                  </a:cubicBezTo>
                  <a:cubicBezTo>
                    <a:pt x="6579" y="220"/>
                    <a:pt x="6518" y="186"/>
                    <a:pt x="6455" y="186"/>
                  </a:cubicBezTo>
                  <a:cubicBezTo>
                    <a:pt x="6434" y="186"/>
                    <a:pt x="6412" y="190"/>
                    <a:pt x="6391" y="198"/>
                  </a:cubicBezTo>
                  <a:cubicBezTo>
                    <a:pt x="6136" y="315"/>
                    <a:pt x="5906" y="474"/>
                    <a:pt x="5706" y="673"/>
                  </a:cubicBezTo>
                  <a:cubicBezTo>
                    <a:pt x="5481" y="898"/>
                    <a:pt x="5302" y="1169"/>
                    <a:pt x="5190" y="1466"/>
                  </a:cubicBezTo>
                  <a:lnTo>
                    <a:pt x="5169" y="1445"/>
                  </a:lnTo>
                  <a:cubicBezTo>
                    <a:pt x="5054" y="1330"/>
                    <a:pt x="4901" y="1273"/>
                    <a:pt x="4748" y="1273"/>
                  </a:cubicBezTo>
                  <a:cubicBezTo>
                    <a:pt x="4594" y="1273"/>
                    <a:pt x="4441" y="1330"/>
                    <a:pt x="4326" y="1445"/>
                  </a:cubicBezTo>
                  <a:lnTo>
                    <a:pt x="3094" y="2677"/>
                  </a:lnTo>
                  <a:cubicBezTo>
                    <a:pt x="2976" y="2795"/>
                    <a:pt x="2920" y="2943"/>
                    <a:pt x="2920" y="3102"/>
                  </a:cubicBezTo>
                  <a:cubicBezTo>
                    <a:pt x="2920" y="3260"/>
                    <a:pt x="2981" y="3409"/>
                    <a:pt x="3094" y="3521"/>
                  </a:cubicBezTo>
                  <a:lnTo>
                    <a:pt x="3283" y="3715"/>
                  </a:lnTo>
                  <a:lnTo>
                    <a:pt x="3063" y="3940"/>
                  </a:lnTo>
                  <a:cubicBezTo>
                    <a:pt x="2945" y="4053"/>
                    <a:pt x="2889" y="4201"/>
                    <a:pt x="2889" y="4360"/>
                  </a:cubicBezTo>
                  <a:cubicBezTo>
                    <a:pt x="2889" y="4467"/>
                    <a:pt x="2920" y="4579"/>
                    <a:pt x="2971" y="4666"/>
                  </a:cubicBezTo>
                  <a:lnTo>
                    <a:pt x="2424" y="5377"/>
                  </a:lnTo>
                  <a:cubicBezTo>
                    <a:pt x="2363" y="5443"/>
                    <a:pt x="2378" y="5546"/>
                    <a:pt x="2455" y="5607"/>
                  </a:cubicBezTo>
                  <a:cubicBezTo>
                    <a:pt x="2485" y="5633"/>
                    <a:pt x="2516" y="5638"/>
                    <a:pt x="2552" y="5638"/>
                  </a:cubicBezTo>
                  <a:cubicBezTo>
                    <a:pt x="2598" y="5638"/>
                    <a:pt x="2644" y="5617"/>
                    <a:pt x="2680" y="5571"/>
                  </a:cubicBezTo>
                  <a:lnTo>
                    <a:pt x="3191" y="4907"/>
                  </a:lnTo>
                  <a:lnTo>
                    <a:pt x="4781" y="6502"/>
                  </a:lnTo>
                  <a:lnTo>
                    <a:pt x="2097" y="8572"/>
                  </a:lnTo>
                  <a:cubicBezTo>
                    <a:pt x="2048" y="8610"/>
                    <a:pt x="1989" y="8629"/>
                    <a:pt x="1929" y="8629"/>
                  </a:cubicBezTo>
                  <a:cubicBezTo>
                    <a:pt x="1860" y="8629"/>
                    <a:pt x="1789" y="8602"/>
                    <a:pt x="1734" y="8547"/>
                  </a:cubicBezTo>
                  <a:lnTo>
                    <a:pt x="1130" y="7944"/>
                  </a:lnTo>
                  <a:cubicBezTo>
                    <a:pt x="1033" y="7846"/>
                    <a:pt x="1023" y="7688"/>
                    <a:pt x="1105" y="7581"/>
                  </a:cubicBezTo>
                  <a:lnTo>
                    <a:pt x="2204" y="6159"/>
                  </a:lnTo>
                  <a:cubicBezTo>
                    <a:pt x="2260" y="6093"/>
                    <a:pt x="2250" y="5990"/>
                    <a:pt x="2173" y="5929"/>
                  </a:cubicBezTo>
                  <a:cubicBezTo>
                    <a:pt x="2144" y="5906"/>
                    <a:pt x="2110" y="5895"/>
                    <a:pt x="2077" y="5895"/>
                  </a:cubicBezTo>
                  <a:cubicBezTo>
                    <a:pt x="2027" y="5895"/>
                    <a:pt x="1977" y="5919"/>
                    <a:pt x="1943" y="5965"/>
                  </a:cubicBezTo>
                  <a:lnTo>
                    <a:pt x="844" y="7381"/>
                  </a:lnTo>
                  <a:cubicBezTo>
                    <a:pt x="655" y="7616"/>
                    <a:pt x="680" y="7959"/>
                    <a:pt x="895" y="8168"/>
                  </a:cubicBezTo>
                  <a:lnTo>
                    <a:pt x="1079" y="8353"/>
                  </a:lnTo>
                  <a:lnTo>
                    <a:pt x="328" y="9109"/>
                  </a:lnTo>
                  <a:cubicBezTo>
                    <a:pt x="113" y="9319"/>
                    <a:pt x="0" y="9600"/>
                    <a:pt x="0" y="9902"/>
                  </a:cubicBezTo>
                  <a:cubicBezTo>
                    <a:pt x="0" y="10198"/>
                    <a:pt x="113" y="10479"/>
                    <a:pt x="328" y="10694"/>
                  </a:cubicBezTo>
                  <a:cubicBezTo>
                    <a:pt x="537" y="10904"/>
                    <a:pt x="819" y="11016"/>
                    <a:pt x="1120" y="11016"/>
                  </a:cubicBezTo>
                  <a:cubicBezTo>
                    <a:pt x="1417" y="11016"/>
                    <a:pt x="1698" y="10904"/>
                    <a:pt x="1913" y="10694"/>
                  </a:cubicBezTo>
                  <a:lnTo>
                    <a:pt x="3462" y="9140"/>
                  </a:lnTo>
                  <a:cubicBezTo>
                    <a:pt x="3608" y="8997"/>
                    <a:pt x="3798" y="8925"/>
                    <a:pt x="3988" y="8925"/>
                  </a:cubicBezTo>
                  <a:cubicBezTo>
                    <a:pt x="4178" y="8925"/>
                    <a:pt x="4367" y="8997"/>
                    <a:pt x="4510" y="9140"/>
                  </a:cubicBezTo>
                  <a:cubicBezTo>
                    <a:pt x="4653" y="9278"/>
                    <a:pt x="4730" y="9467"/>
                    <a:pt x="4730" y="9661"/>
                  </a:cubicBezTo>
                  <a:cubicBezTo>
                    <a:pt x="4730" y="9861"/>
                    <a:pt x="4653" y="10045"/>
                    <a:pt x="4510" y="10188"/>
                  </a:cubicBezTo>
                  <a:lnTo>
                    <a:pt x="3948" y="10750"/>
                  </a:lnTo>
                  <a:cubicBezTo>
                    <a:pt x="3886" y="10812"/>
                    <a:pt x="3886" y="10914"/>
                    <a:pt x="3948" y="10980"/>
                  </a:cubicBezTo>
                  <a:cubicBezTo>
                    <a:pt x="3983" y="11011"/>
                    <a:pt x="4019" y="11026"/>
                    <a:pt x="4065" y="11026"/>
                  </a:cubicBezTo>
                  <a:cubicBezTo>
                    <a:pt x="4111" y="11026"/>
                    <a:pt x="4147" y="11011"/>
                    <a:pt x="4178" y="10980"/>
                  </a:cubicBezTo>
                  <a:lnTo>
                    <a:pt x="4740" y="10418"/>
                  </a:lnTo>
                  <a:cubicBezTo>
                    <a:pt x="5159" y="10004"/>
                    <a:pt x="5159" y="9324"/>
                    <a:pt x="4740" y="8915"/>
                  </a:cubicBezTo>
                  <a:cubicBezTo>
                    <a:pt x="4533" y="8708"/>
                    <a:pt x="4261" y="8604"/>
                    <a:pt x="3989" y="8604"/>
                  </a:cubicBezTo>
                  <a:cubicBezTo>
                    <a:pt x="3717" y="8604"/>
                    <a:pt x="3446" y="8708"/>
                    <a:pt x="3242" y="8915"/>
                  </a:cubicBezTo>
                  <a:lnTo>
                    <a:pt x="1688" y="10469"/>
                  </a:lnTo>
                  <a:cubicBezTo>
                    <a:pt x="1539" y="10617"/>
                    <a:pt x="1335" y="10699"/>
                    <a:pt x="1125" y="10699"/>
                  </a:cubicBezTo>
                  <a:cubicBezTo>
                    <a:pt x="916" y="10699"/>
                    <a:pt x="716" y="10617"/>
                    <a:pt x="563" y="10469"/>
                  </a:cubicBezTo>
                  <a:cubicBezTo>
                    <a:pt x="410" y="10321"/>
                    <a:pt x="333" y="10116"/>
                    <a:pt x="333" y="9907"/>
                  </a:cubicBezTo>
                  <a:cubicBezTo>
                    <a:pt x="333" y="9697"/>
                    <a:pt x="415" y="9498"/>
                    <a:pt x="563" y="9344"/>
                  </a:cubicBezTo>
                  <a:lnTo>
                    <a:pt x="1314" y="8593"/>
                  </a:lnTo>
                  <a:lnTo>
                    <a:pt x="1504" y="8777"/>
                  </a:lnTo>
                  <a:cubicBezTo>
                    <a:pt x="1616" y="8889"/>
                    <a:pt x="1769" y="8951"/>
                    <a:pt x="1923" y="8951"/>
                  </a:cubicBezTo>
                  <a:cubicBezTo>
                    <a:pt x="2051" y="8951"/>
                    <a:pt x="2179" y="8910"/>
                    <a:pt x="2286" y="8828"/>
                  </a:cubicBezTo>
                  <a:lnTo>
                    <a:pt x="5016" y="6716"/>
                  </a:lnTo>
                  <a:cubicBezTo>
                    <a:pt x="5108" y="6778"/>
                    <a:pt x="5215" y="6803"/>
                    <a:pt x="5323" y="6803"/>
                  </a:cubicBezTo>
                  <a:cubicBezTo>
                    <a:pt x="5481" y="6803"/>
                    <a:pt x="5630" y="6737"/>
                    <a:pt x="5747" y="6630"/>
                  </a:cubicBezTo>
                  <a:lnTo>
                    <a:pt x="5967" y="6405"/>
                  </a:lnTo>
                  <a:lnTo>
                    <a:pt x="6161" y="6594"/>
                  </a:lnTo>
                  <a:cubicBezTo>
                    <a:pt x="6274" y="6711"/>
                    <a:pt x="6422" y="6768"/>
                    <a:pt x="6581" y="6768"/>
                  </a:cubicBezTo>
                  <a:cubicBezTo>
                    <a:pt x="6744" y="6768"/>
                    <a:pt x="6887" y="6706"/>
                    <a:pt x="7005" y="6594"/>
                  </a:cubicBezTo>
                  <a:lnTo>
                    <a:pt x="8237" y="5362"/>
                  </a:lnTo>
                  <a:cubicBezTo>
                    <a:pt x="8467" y="5132"/>
                    <a:pt x="8467" y="4748"/>
                    <a:pt x="8237" y="4518"/>
                  </a:cubicBezTo>
                  <a:lnTo>
                    <a:pt x="8217" y="4503"/>
                  </a:lnTo>
                  <a:cubicBezTo>
                    <a:pt x="8513" y="4385"/>
                    <a:pt x="8779" y="4206"/>
                    <a:pt x="9009" y="3981"/>
                  </a:cubicBezTo>
                  <a:cubicBezTo>
                    <a:pt x="9929" y="3086"/>
                    <a:pt x="9929" y="1599"/>
                    <a:pt x="9019" y="683"/>
                  </a:cubicBezTo>
                  <a:cubicBezTo>
                    <a:pt x="8579" y="243"/>
                    <a:pt x="7984" y="1"/>
                    <a:pt x="7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2"/>
            <p:cNvSpPr/>
            <p:nvPr/>
          </p:nvSpPr>
          <p:spPr>
            <a:xfrm>
              <a:off x="4266789" y="1921141"/>
              <a:ext cx="154507" cy="153095"/>
            </a:xfrm>
            <a:custGeom>
              <a:rect b="b" l="l" r="r" t="t"/>
              <a:pathLst>
                <a:path extrusionOk="0" h="3902" w="3938">
                  <a:moveTo>
                    <a:pt x="1044" y="0"/>
                  </a:moveTo>
                  <a:cubicBezTo>
                    <a:pt x="998" y="0"/>
                    <a:pt x="962" y="21"/>
                    <a:pt x="931" y="46"/>
                  </a:cubicBezTo>
                  <a:lnTo>
                    <a:pt x="67" y="910"/>
                  </a:lnTo>
                  <a:cubicBezTo>
                    <a:pt x="1" y="972"/>
                    <a:pt x="1" y="1074"/>
                    <a:pt x="67" y="1140"/>
                  </a:cubicBezTo>
                  <a:lnTo>
                    <a:pt x="2782" y="3855"/>
                  </a:lnTo>
                  <a:cubicBezTo>
                    <a:pt x="2813" y="3886"/>
                    <a:pt x="2854" y="3901"/>
                    <a:pt x="2900" y="3901"/>
                  </a:cubicBezTo>
                  <a:cubicBezTo>
                    <a:pt x="2941" y="3901"/>
                    <a:pt x="2982" y="3881"/>
                    <a:pt x="3012" y="3855"/>
                  </a:cubicBezTo>
                  <a:lnTo>
                    <a:pt x="3876" y="2991"/>
                  </a:lnTo>
                  <a:cubicBezTo>
                    <a:pt x="3938" y="2930"/>
                    <a:pt x="3938" y="2828"/>
                    <a:pt x="3876" y="2761"/>
                  </a:cubicBezTo>
                  <a:lnTo>
                    <a:pt x="3682" y="2572"/>
                  </a:lnTo>
                  <a:cubicBezTo>
                    <a:pt x="3651" y="2539"/>
                    <a:pt x="3610" y="2522"/>
                    <a:pt x="3569" y="2522"/>
                  </a:cubicBezTo>
                  <a:cubicBezTo>
                    <a:pt x="3527" y="2522"/>
                    <a:pt x="3485" y="2539"/>
                    <a:pt x="3452" y="2572"/>
                  </a:cubicBezTo>
                  <a:cubicBezTo>
                    <a:pt x="3391" y="2633"/>
                    <a:pt x="3391" y="2736"/>
                    <a:pt x="3452" y="2802"/>
                  </a:cubicBezTo>
                  <a:lnTo>
                    <a:pt x="3529" y="2879"/>
                  </a:lnTo>
                  <a:lnTo>
                    <a:pt x="2900" y="3508"/>
                  </a:lnTo>
                  <a:lnTo>
                    <a:pt x="410" y="1023"/>
                  </a:lnTo>
                  <a:lnTo>
                    <a:pt x="1044" y="389"/>
                  </a:lnTo>
                  <a:lnTo>
                    <a:pt x="2915" y="2265"/>
                  </a:lnTo>
                  <a:cubicBezTo>
                    <a:pt x="2948" y="2296"/>
                    <a:pt x="2991" y="2311"/>
                    <a:pt x="3032" y="2311"/>
                  </a:cubicBezTo>
                  <a:cubicBezTo>
                    <a:pt x="3074" y="2311"/>
                    <a:pt x="3115" y="2296"/>
                    <a:pt x="3145" y="2265"/>
                  </a:cubicBezTo>
                  <a:cubicBezTo>
                    <a:pt x="3212" y="2199"/>
                    <a:pt x="3212" y="2097"/>
                    <a:pt x="3145" y="2035"/>
                  </a:cubicBezTo>
                  <a:lnTo>
                    <a:pt x="1161" y="46"/>
                  </a:lnTo>
                  <a:cubicBezTo>
                    <a:pt x="1126" y="16"/>
                    <a:pt x="1090" y="0"/>
                    <a:pt x="1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62"/>
          <p:cNvGrpSpPr/>
          <p:nvPr/>
        </p:nvGrpSpPr>
        <p:grpSpPr>
          <a:xfrm>
            <a:off x="2983106" y="2901962"/>
            <a:ext cx="458396" cy="320400"/>
            <a:chOff x="4087581" y="3013175"/>
            <a:chExt cx="458396" cy="320400"/>
          </a:xfrm>
        </p:grpSpPr>
        <p:sp>
          <p:nvSpPr>
            <p:cNvPr id="883" name="Google Shape;883;p62"/>
            <p:cNvSpPr/>
            <p:nvPr/>
          </p:nvSpPr>
          <p:spPr>
            <a:xfrm>
              <a:off x="4362577" y="3268185"/>
              <a:ext cx="13601" cy="28113"/>
            </a:xfrm>
            <a:custGeom>
              <a:rect b="b" l="l" r="r" t="t"/>
              <a:pathLst>
                <a:path extrusionOk="0" h="678" w="328">
                  <a:moveTo>
                    <a:pt x="161" y="0"/>
                  </a:moveTo>
                  <a:cubicBezTo>
                    <a:pt x="155" y="0"/>
                    <a:pt x="149" y="1"/>
                    <a:pt x="143" y="1"/>
                  </a:cubicBezTo>
                  <a:cubicBezTo>
                    <a:pt x="56" y="12"/>
                    <a:pt x="0" y="88"/>
                    <a:pt x="0" y="170"/>
                  </a:cubicBezTo>
                  <a:lnTo>
                    <a:pt x="0" y="508"/>
                  </a:lnTo>
                  <a:cubicBezTo>
                    <a:pt x="0" y="589"/>
                    <a:pt x="56" y="666"/>
                    <a:pt x="143" y="676"/>
                  </a:cubicBezTo>
                  <a:cubicBezTo>
                    <a:pt x="149" y="677"/>
                    <a:pt x="154" y="677"/>
                    <a:pt x="160" y="677"/>
                  </a:cubicBezTo>
                  <a:cubicBezTo>
                    <a:pt x="246" y="677"/>
                    <a:pt x="327" y="604"/>
                    <a:pt x="327" y="513"/>
                  </a:cubicBezTo>
                  <a:lnTo>
                    <a:pt x="327" y="165"/>
                  </a:lnTo>
                  <a:cubicBezTo>
                    <a:pt x="327" y="74"/>
                    <a:pt x="251"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2"/>
            <p:cNvSpPr/>
            <p:nvPr/>
          </p:nvSpPr>
          <p:spPr>
            <a:xfrm>
              <a:off x="4333717" y="3268185"/>
              <a:ext cx="13393" cy="28113"/>
            </a:xfrm>
            <a:custGeom>
              <a:rect b="b" l="l" r="r" t="t"/>
              <a:pathLst>
                <a:path extrusionOk="0" h="678" w="323">
                  <a:moveTo>
                    <a:pt x="157" y="0"/>
                  </a:moveTo>
                  <a:cubicBezTo>
                    <a:pt x="151" y="0"/>
                    <a:pt x="145" y="1"/>
                    <a:pt x="139" y="1"/>
                  </a:cubicBezTo>
                  <a:cubicBezTo>
                    <a:pt x="62" y="12"/>
                    <a:pt x="1" y="88"/>
                    <a:pt x="1" y="170"/>
                  </a:cubicBezTo>
                  <a:lnTo>
                    <a:pt x="1" y="508"/>
                  </a:lnTo>
                  <a:cubicBezTo>
                    <a:pt x="1" y="589"/>
                    <a:pt x="57" y="666"/>
                    <a:pt x="139" y="676"/>
                  </a:cubicBezTo>
                  <a:cubicBezTo>
                    <a:pt x="145" y="677"/>
                    <a:pt x="151" y="677"/>
                    <a:pt x="156" y="677"/>
                  </a:cubicBezTo>
                  <a:cubicBezTo>
                    <a:pt x="246" y="677"/>
                    <a:pt x="323" y="604"/>
                    <a:pt x="323" y="513"/>
                  </a:cubicBezTo>
                  <a:lnTo>
                    <a:pt x="323" y="165"/>
                  </a:lnTo>
                  <a:cubicBezTo>
                    <a:pt x="323" y="74"/>
                    <a:pt x="251"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2"/>
            <p:cNvSpPr/>
            <p:nvPr/>
          </p:nvSpPr>
          <p:spPr>
            <a:xfrm>
              <a:off x="4305106" y="3268185"/>
              <a:ext cx="13601" cy="28113"/>
            </a:xfrm>
            <a:custGeom>
              <a:rect b="b" l="l" r="r" t="t"/>
              <a:pathLst>
                <a:path extrusionOk="0" h="678" w="328">
                  <a:moveTo>
                    <a:pt x="157" y="0"/>
                  </a:moveTo>
                  <a:cubicBezTo>
                    <a:pt x="151" y="0"/>
                    <a:pt x="145" y="1"/>
                    <a:pt x="139" y="1"/>
                  </a:cubicBezTo>
                  <a:cubicBezTo>
                    <a:pt x="62" y="12"/>
                    <a:pt x="1" y="88"/>
                    <a:pt x="1" y="170"/>
                  </a:cubicBezTo>
                  <a:lnTo>
                    <a:pt x="1" y="508"/>
                  </a:lnTo>
                  <a:cubicBezTo>
                    <a:pt x="1" y="589"/>
                    <a:pt x="57" y="666"/>
                    <a:pt x="139" y="676"/>
                  </a:cubicBezTo>
                  <a:cubicBezTo>
                    <a:pt x="145" y="677"/>
                    <a:pt x="150" y="677"/>
                    <a:pt x="156" y="677"/>
                  </a:cubicBezTo>
                  <a:cubicBezTo>
                    <a:pt x="247" y="677"/>
                    <a:pt x="328" y="604"/>
                    <a:pt x="328" y="513"/>
                  </a:cubicBezTo>
                  <a:lnTo>
                    <a:pt x="328" y="165"/>
                  </a:lnTo>
                  <a:cubicBezTo>
                    <a:pt x="328" y="74"/>
                    <a:pt x="251" y="0"/>
                    <a:pt x="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2"/>
            <p:cNvSpPr/>
            <p:nvPr/>
          </p:nvSpPr>
          <p:spPr>
            <a:xfrm>
              <a:off x="4204181" y="3177045"/>
              <a:ext cx="41838" cy="64520"/>
            </a:xfrm>
            <a:custGeom>
              <a:rect b="b" l="l" r="r" t="t"/>
              <a:pathLst>
                <a:path extrusionOk="0" h="1556" w="1009">
                  <a:moveTo>
                    <a:pt x="691" y="323"/>
                  </a:moveTo>
                  <a:lnTo>
                    <a:pt x="691" y="1228"/>
                  </a:lnTo>
                  <a:lnTo>
                    <a:pt x="323" y="1228"/>
                  </a:lnTo>
                  <a:lnTo>
                    <a:pt x="323" y="323"/>
                  </a:lnTo>
                  <a:close/>
                  <a:moveTo>
                    <a:pt x="159" y="1"/>
                  </a:moveTo>
                  <a:cubicBezTo>
                    <a:pt x="67" y="1"/>
                    <a:pt x="1" y="73"/>
                    <a:pt x="1" y="165"/>
                  </a:cubicBezTo>
                  <a:lnTo>
                    <a:pt x="1" y="1397"/>
                  </a:lnTo>
                  <a:cubicBezTo>
                    <a:pt x="1" y="1484"/>
                    <a:pt x="67" y="1555"/>
                    <a:pt x="159" y="1555"/>
                  </a:cubicBezTo>
                  <a:lnTo>
                    <a:pt x="850" y="1555"/>
                  </a:lnTo>
                  <a:cubicBezTo>
                    <a:pt x="937" y="1555"/>
                    <a:pt x="1008" y="1484"/>
                    <a:pt x="1008" y="1397"/>
                  </a:cubicBezTo>
                  <a:lnTo>
                    <a:pt x="1008" y="165"/>
                  </a:lnTo>
                  <a:cubicBezTo>
                    <a:pt x="1008" y="73"/>
                    <a:pt x="937" y="1"/>
                    <a:pt x="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2"/>
            <p:cNvSpPr/>
            <p:nvPr/>
          </p:nvSpPr>
          <p:spPr>
            <a:xfrm>
              <a:off x="4128093" y="3148434"/>
              <a:ext cx="147574" cy="122571"/>
            </a:xfrm>
            <a:custGeom>
              <a:rect b="b" l="l" r="r" t="t"/>
              <a:pathLst>
                <a:path extrusionOk="0" h="2956" w="3559">
                  <a:moveTo>
                    <a:pt x="379" y="1"/>
                  </a:moveTo>
                  <a:cubicBezTo>
                    <a:pt x="164" y="1"/>
                    <a:pt x="1" y="175"/>
                    <a:pt x="1" y="379"/>
                  </a:cubicBezTo>
                  <a:lnTo>
                    <a:pt x="1" y="2777"/>
                  </a:lnTo>
                  <a:cubicBezTo>
                    <a:pt x="1" y="2879"/>
                    <a:pt x="82" y="2956"/>
                    <a:pt x="179" y="2956"/>
                  </a:cubicBezTo>
                  <a:lnTo>
                    <a:pt x="2015" y="2956"/>
                  </a:lnTo>
                  <a:cubicBezTo>
                    <a:pt x="2040" y="2956"/>
                    <a:pt x="2056" y="2951"/>
                    <a:pt x="2071" y="2930"/>
                  </a:cubicBezTo>
                  <a:cubicBezTo>
                    <a:pt x="2199" y="2782"/>
                    <a:pt x="2102" y="2608"/>
                    <a:pt x="1969" y="2608"/>
                  </a:cubicBezTo>
                  <a:lnTo>
                    <a:pt x="379" y="2608"/>
                  </a:lnTo>
                  <a:cubicBezTo>
                    <a:pt x="343" y="2608"/>
                    <a:pt x="318" y="2583"/>
                    <a:pt x="318" y="2552"/>
                  </a:cubicBezTo>
                  <a:lnTo>
                    <a:pt x="318" y="379"/>
                  </a:lnTo>
                  <a:cubicBezTo>
                    <a:pt x="318" y="348"/>
                    <a:pt x="343" y="323"/>
                    <a:pt x="379" y="323"/>
                  </a:cubicBezTo>
                  <a:lnTo>
                    <a:pt x="3176" y="323"/>
                  </a:lnTo>
                  <a:cubicBezTo>
                    <a:pt x="3206" y="323"/>
                    <a:pt x="3232" y="348"/>
                    <a:pt x="3232" y="379"/>
                  </a:cubicBezTo>
                  <a:lnTo>
                    <a:pt x="3232" y="2578"/>
                  </a:lnTo>
                  <a:cubicBezTo>
                    <a:pt x="3232" y="2608"/>
                    <a:pt x="3206" y="2629"/>
                    <a:pt x="3181" y="2629"/>
                  </a:cubicBezTo>
                  <a:lnTo>
                    <a:pt x="2772" y="2629"/>
                  </a:lnTo>
                  <a:cubicBezTo>
                    <a:pt x="2690" y="2629"/>
                    <a:pt x="2618" y="2695"/>
                    <a:pt x="2613" y="2777"/>
                  </a:cubicBezTo>
                  <a:cubicBezTo>
                    <a:pt x="2613" y="2859"/>
                    <a:pt x="2680" y="2930"/>
                    <a:pt x="2767" y="2930"/>
                  </a:cubicBezTo>
                  <a:lnTo>
                    <a:pt x="3176" y="2930"/>
                  </a:lnTo>
                  <a:cubicBezTo>
                    <a:pt x="3385" y="2930"/>
                    <a:pt x="3554" y="2756"/>
                    <a:pt x="3554" y="2552"/>
                  </a:cubicBezTo>
                  <a:lnTo>
                    <a:pt x="3554" y="374"/>
                  </a:lnTo>
                  <a:cubicBezTo>
                    <a:pt x="3559" y="169"/>
                    <a:pt x="3385" y="1"/>
                    <a:pt x="3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4087581" y="3013175"/>
              <a:ext cx="458396" cy="320400"/>
            </a:xfrm>
            <a:custGeom>
              <a:rect b="b" l="l" r="r" t="t"/>
              <a:pathLst>
                <a:path extrusionOk="0" h="7727" w="11055">
                  <a:moveTo>
                    <a:pt x="4879" y="604"/>
                  </a:moveTo>
                  <a:lnTo>
                    <a:pt x="4879" y="972"/>
                  </a:lnTo>
                  <a:lnTo>
                    <a:pt x="3943" y="972"/>
                  </a:lnTo>
                  <a:lnTo>
                    <a:pt x="3529" y="604"/>
                  </a:lnTo>
                  <a:close/>
                  <a:moveTo>
                    <a:pt x="6356" y="323"/>
                  </a:moveTo>
                  <a:cubicBezTo>
                    <a:pt x="6509" y="323"/>
                    <a:pt x="6632" y="446"/>
                    <a:pt x="6632" y="599"/>
                  </a:cubicBezTo>
                  <a:lnTo>
                    <a:pt x="6632" y="1003"/>
                  </a:lnTo>
                  <a:cubicBezTo>
                    <a:pt x="6632" y="1156"/>
                    <a:pt x="6509" y="1279"/>
                    <a:pt x="6356" y="1279"/>
                  </a:cubicBezTo>
                  <a:lnTo>
                    <a:pt x="5482" y="1279"/>
                  </a:lnTo>
                  <a:cubicBezTo>
                    <a:pt x="5328" y="1279"/>
                    <a:pt x="5206" y="1156"/>
                    <a:pt x="5206" y="1003"/>
                  </a:cubicBezTo>
                  <a:lnTo>
                    <a:pt x="5206" y="599"/>
                  </a:lnTo>
                  <a:cubicBezTo>
                    <a:pt x="5206" y="451"/>
                    <a:pt x="5328" y="323"/>
                    <a:pt x="5482" y="323"/>
                  </a:cubicBezTo>
                  <a:close/>
                  <a:moveTo>
                    <a:pt x="2925" y="604"/>
                  </a:moveTo>
                  <a:cubicBezTo>
                    <a:pt x="2971" y="604"/>
                    <a:pt x="3017" y="625"/>
                    <a:pt x="3048" y="650"/>
                  </a:cubicBezTo>
                  <a:lnTo>
                    <a:pt x="4536" y="1959"/>
                  </a:lnTo>
                  <a:lnTo>
                    <a:pt x="3943" y="1959"/>
                  </a:lnTo>
                  <a:lnTo>
                    <a:pt x="2890" y="1028"/>
                  </a:lnTo>
                  <a:cubicBezTo>
                    <a:pt x="2854" y="1003"/>
                    <a:pt x="2818" y="988"/>
                    <a:pt x="2777" y="988"/>
                  </a:cubicBezTo>
                  <a:lnTo>
                    <a:pt x="1300" y="988"/>
                  </a:lnTo>
                  <a:cubicBezTo>
                    <a:pt x="1213" y="988"/>
                    <a:pt x="1141" y="1059"/>
                    <a:pt x="1141" y="1146"/>
                  </a:cubicBezTo>
                  <a:lnTo>
                    <a:pt x="1141" y="1969"/>
                  </a:lnTo>
                  <a:lnTo>
                    <a:pt x="778" y="1969"/>
                  </a:lnTo>
                  <a:lnTo>
                    <a:pt x="778" y="793"/>
                  </a:lnTo>
                  <a:cubicBezTo>
                    <a:pt x="778" y="691"/>
                    <a:pt x="860" y="604"/>
                    <a:pt x="962" y="604"/>
                  </a:cubicBezTo>
                  <a:close/>
                  <a:moveTo>
                    <a:pt x="8703" y="3375"/>
                  </a:moveTo>
                  <a:lnTo>
                    <a:pt x="8703" y="6095"/>
                  </a:lnTo>
                  <a:lnTo>
                    <a:pt x="7670" y="6095"/>
                  </a:lnTo>
                  <a:lnTo>
                    <a:pt x="7670" y="3375"/>
                  </a:lnTo>
                  <a:close/>
                  <a:moveTo>
                    <a:pt x="2721" y="1320"/>
                  </a:moveTo>
                  <a:lnTo>
                    <a:pt x="3457" y="1969"/>
                  </a:lnTo>
                  <a:lnTo>
                    <a:pt x="2516" y="1969"/>
                  </a:lnTo>
                  <a:cubicBezTo>
                    <a:pt x="2435" y="1969"/>
                    <a:pt x="2358" y="2025"/>
                    <a:pt x="2353" y="2107"/>
                  </a:cubicBezTo>
                  <a:cubicBezTo>
                    <a:pt x="2338" y="2204"/>
                    <a:pt x="2414" y="2291"/>
                    <a:pt x="2511" y="2291"/>
                  </a:cubicBezTo>
                  <a:lnTo>
                    <a:pt x="7067" y="2291"/>
                  </a:lnTo>
                  <a:cubicBezTo>
                    <a:pt x="7220" y="2291"/>
                    <a:pt x="7343" y="2414"/>
                    <a:pt x="7343" y="2567"/>
                  </a:cubicBezTo>
                  <a:lnTo>
                    <a:pt x="7343" y="6918"/>
                  </a:lnTo>
                  <a:cubicBezTo>
                    <a:pt x="7343" y="7072"/>
                    <a:pt x="7220" y="7194"/>
                    <a:pt x="7067" y="7194"/>
                  </a:cubicBezTo>
                  <a:lnTo>
                    <a:pt x="620" y="7194"/>
                  </a:lnTo>
                  <a:cubicBezTo>
                    <a:pt x="466" y="7194"/>
                    <a:pt x="344" y="7072"/>
                    <a:pt x="344" y="6918"/>
                  </a:cubicBezTo>
                  <a:lnTo>
                    <a:pt x="344" y="2465"/>
                  </a:lnTo>
                  <a:cubicBezTo>
                    <a:pt x="344" y="2368"/>
                    <a:pt x="420" y="2291"/>
                    <a:pt x="517" y="2291"/>
                  </a:cubicBezTo>
                  <a:lnTo>
                    <a:pt x="1801" y="2291"/>
                  </a:lnTo>
                  <a:cubicBezTo>
                    <a:pt x="1831" y="2291"/>
                    <a:pt x="1867" y="2281"/>
                    <a:pt x="1882" y="2256"/>
                  </a:cubicBezTo>
                  <a:cubicBezTo>
                    <a:pt x="1995" y="2123"/>
                    <a:pt x="1898" y="1969"/>
                    <a:pt x="1770" y="1969"/>
                  </a:cubicBezTo>
                  <a:lnTo>
                    <a:pt x="1468" y="1969"/>
                  </a:lnTo>
                  <a:lnTo>
                    <a:pt x="1468" y="1320"/>
                  </a:lnTo>
                  <a:close/>
                  <a:moveTo>
                    <a:pt x="10037" y="2266"/>
                  </a:moveTo>
                  <a:lnTo>
                    <a:pt x="10037" y="7215"/>
                  </a:lnTo>
                  <a:lnTo>
                    <a:pt x="9004" y="6213"/>
                  </a:lnTo>
                  <a:lnTo>
                    <a:pt x="9004" y="3273"/>
                  </a:lnTo>
                  <a:lnTo>
                    <a:pt x="10037" y="2266"/>
                  </a:lnTo>
                  <a:close/>
                  <a:moveTo>
                    <a:pt x="5405" y="1"/>
                  </a:moveTo>
                  <a:cubicBezTo>
                    <a:pt x="5196" y="1"/>
                    <a:pt x="5011" y="113"/>
                    <a:pt x="4899" y="282"/>
                  </a:cubicBezTo>
                  <a:lnTo>
                    <a:pt x="937" y="282"/>
                  </a:lnTo>
                  <a:cubicBezTo>
                    <a:pt x="655" y="282"/>
                    <a:pt x="436" y="502"/>
                    <a:pt x="436" y="783"/>
                  </a:cubicBezTo>
                  <a:lnTo>
                    <a:pt x="436" y="1969"/>
                  </a:lnTo>
                  <a:cubicBezTo>
                    <a:pt x="185" y="2036"/>
                    <a:pt x="1" y="2266"/>
                    <a:pt x="1" y="2537"/>
                  </a:cubicBezTo>
                  <a:lnTo>
                    <a:pt x="1" y="6913"/>
                  </a:lnTo>
                  <a:cubicBezTo>
                    <a:pt x="1" y="7246"/>
                    <a:pt x="267" y="7511"/>
                    <a:pt x="599" y="7511"/>
                  </a:cubicBezTo>
                  <a:lnTo>
                    <a:pt x="7067" y="7511"/>
                  </a:lnTo>
                  <a:cubicBezTo>
                    <a:pt x="7399" y="7511"/>
                    <a:pt x="7670" y="7246"/>
                    <a:pt x="7670" y="6913"/>
                  </a:cubicBezTo>
                  <a:lnTo>
                    <a:pt x="7670" y="6407"/>
                  </a:lnTo>
                  <a:lnTo>
                    <a:pt x="8780" y="6407"/>
                  </a:lnTo>
                  <a:lnTo>
                    <a:pt x="10083" y="7680"/>
                  </a:lnTo>
                  <a:cubicBezTo>
                    <a:pt x="10114" y="7711"/>
                    <a:pt x="10155" y="7726"/>
                    <a:pt x="10196" y="7726"/>
                  </a:cubicBezTo>
                  <a:lnTo>
                    <a:pt x="10896" y="7726"/>
                  </a:lnTo>
                  <a:cubicBezTo>
                    <a:pt x="10983" y="7726"/>
                    <a:pt x="11055" y="7655"/>
                    <a:pt x="11055" y="7568"/>
                  </a:cubicBezTo>
                  <a:lnTo>
                    <a:pt x="11055" y="6739"/>
                  </a:lnTo>
                  <a:cubicBezTo>
                    <a:pt x="11055" y="6663"/>
                    <a:pt x="11004" y="6596"/>
                    <a:pt x="10927" y="6576"/>
                  </a:cubicBezTo>
                  <a:cubicBezTo>
                    <a:pt x="10914" y="6573"/>
                    <a:pt x="10901" y="6571"/>
                    <a:pt x="10889" y="6571"/>
                  </a:cubicBezTo>
                  <a:cubicBezTo>
                    <a:pt x="10802" y="6571"/>
                    <a:pt x="10727" y="6645"/>
                    <a:pt x="10727" y="6734"/>
                  </a:cubicBezTo>
                  <a:lnTo>
                    <a:pt x="10727" y="7404"/>
                  </a:lnTo>
                  <a:lnTo>
                    <a:pt x="10364" y="7404"/>
                  </a:lnTo>
                  <a:lnTo>
                    <a:pt x="10364" y="2051"/>
                  </a:lnTo>
                  <a:lnTo>
                    <a:pt x="10727" y="2051"/>
                  </a:lnTo>
                  <a:lnTo>
                    <a:pt x="10727" y="5967"/>
                  </a:lnTo>
                  <a:cubicBezTo>
                    <a:pt x="10727" y="6059"/>
                    <a:pt x="10794" y="6136"/>
                    <a:pt x="10871" y="6141"/>
                  </a:cubicBezTo>
                  <a:cubicBezTo>
                    <a:pt x="10876" y="6142"/>
                    <a:pt x="10882" y="6142"/>
                    <a:pt x="10888" y="6142"/>
                  </a:cubicBezTo>
                  <a:cubicBezTo>
                    <a:pt x="10978" y="6142"/>
                    <a:pt x="11055" y="6069"/>
                    <a:pt x="11055" y="5983"/>
                  </a:cubicBezTo>
                  <a:lnTo>
                    <a:pt x="11055" y="1893"/>
                  </a:lnTo>
                  <a:cubicBezTo>
                    <a:pt x="11055" y="1800"/>
                    <a:pt x="10983" y="1729"/>
                    <a:pt x="10896" y="1729"/>
                  </a:cubicBezTo>
                  <a:lnTo>
                    <a:pt x="10216" y="1729"/>
                  </a:lnTo>
                  <a:cubicBezTo>
                    <a:pt x="10180" y="1729"/>
                    <a:pt x="10134" y="1744"/>
                    <a:pt x="10104" y="1775"/>
                  </a:cubicBezTo>
                  <a:lnTo>
                    <a:pt x="8790" y="3048"/>
                  </a:lnTo>
                  <a:lnTo>
                    <a:pt x="7670" y="3048"/>
                  </a:lnTo>
                  <a:lnTo>
                    <a:pt x="7670" y="2567"/>
                  </a:lnTo>
                  <a:cubicBezTo>
                    <a:pt x="7670" y="2235"/>
                    <a:pt x="7399" y="1969"/>
                    <a:pt x="7067" y="1969"/>
                  </a:cubicBezTo>
                  <a:lnTo>
                    <a:pt x="5073" y="1969"/>
                  </a:lnTo>
                  <a:lnTo>
                    <a:pt x="4337" y="1320"/>
                  </a:lnTo>
                  <a:lnTo>
                    <a:pt x="4965" y="1320"/>
                  </a:lnTo>
                  <a:cubicBezTo>
                    <a:pt x="5068" y="1489"/>
                    <a:pt x="5257" y="1601"/>
                    <a:pt x="5472" y="1601"/>
                  </a:cubicBezTo>
                  <a:lnTo>
                    <a:pt x="6331" y="1601"/>
                  </a:lnTo>
                  <a:cubicBezTo>
                    <a:pt x="6663" y="1601"/>
                    <a:pt x="6934" y="1335"/>
                    <a:pt x="6934" y="1003"/>
                  </a:cubicBezTo>
                  <a:lnTo>
                    <a:pt x="6934" y="599"/>
                  </a:lnTo>
                  <a:cubicBezTo>
                    <a:pt x="6934" y="267"/>
                    <a:pt x="6663" y="1"/>
                    <a:pt x="6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4333925" y="3123430"/>
              <a:ext cx="42460" cy="42419"/>
            </a:xfrm>
            <a:custGeom>
              <a:rect b="b" l="l" r="r" t="t"/>
              <a:pathLst>
                <a:path extrusionOk="0" h="1023" w="1024">
                  <a:moveTo>
                    <a:pt x="512" y="333"/>
                  </a:moveTo>
                  <a:cubicBezTo>
                    <a:pt x="615" y="333"/>
                    <a:pt x="696" y="415"/>
                    <a:pt x="696" y="517"/>
                  </a:cubicBezTo>
                  <a:cubicBezTo>
                    <a:pt x="696" y="619"/>
                    <a:pt x="615" y="701"/>
                    <a:pt x="512" y="701"/>
                  </a:cubicBezTo>
                  <a:cubicBezTo>
                    <a:pt x="410" y="701"/>
                    <a:pt x="328" y="619"/>
                    <a:pt x="328" y="517"/>
                  </a:cubicBezTo>
                  <a:cubicBezTo>
                    <a:pt x="328" y="415"/>
                    <a:pt x="410" y="333"/>
                    <a:pt x="512" y="333"/>
                  </a:cubicBezTo>
                  <a:close/>
                  <a:moveTo>
                    <a:pt x="512" y="0"/>
                  </a:moveTo>
                  <a:cubicBezTo>
                    <a:pt x="231" y="0"/>
                    <a:pt x="1" y="230"/>
                    <a:pt x="1" y="512"/>
                  </a:cubicBezTo>
                  <a:cubicBezTo>
                    <a:pt x="1" y="793"/>
                    <a:pt x="231" y="1023"/>
                    <a:pt x="512" y="1023"/>
                  </a:cubicBezTo>
                  <a:cubicBezTo>
                    <a:pt x="793" y="1023"/>
                    <a:pt x="1024" y="793"/>
                    <a:pt x="1024" y="512"/>
                  </a:cubicBezTo>
                  <a:cubicBezTo>
                    <a:pt x="1024" y="230"/>
                    <a:pt x="793" y="0"/>
                    <a:pt x="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0" name="Google Shape;890;p62"/>
          <p:cNvPicPr preferRelativeResize="0"/>
          <p:nvPr/>
        </p:nvPicPr>
        <p:blipFill rotWithShape="1">
          <a:blip r:embed="rId3">
            <a:alphaModFix/>
          </a:blip>
          <a:srcRect b="0" l="0" r="0" t="7723"/>
          <a:stretch/>
        </p:blipFill>
        <p:spPr>
          <a:xfrm>
            <a:off x="0" y="310050"/>
            <a:ext cx="2642725" cy="3555948"/>
          </a:xfrm>
          <a:prstGeom prst="rect">
            <a:avLst/>
          </a:prstGeom>
          <a:noFill/>
          <a:ln>
            <a:noFill/>
          </a:ln>
        </p:spPr>
      </p:pic>
      <p:sp>
        <p:nvSpPr>
          <p:cNvPr id="891" name="Google Shape;891;p62"/>
          <p:cNvSpPr txBox="1"/>
          <p:nvPr/>
        </p:nvSpPr>
        <p:spPr>
          <a:xfrm>
            <a:off x="-1525" y="4748725"/>
            <a:ext cx="94131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TEWA - Your # 1 Source for Trusted Real News! </a:t>
            </a:r>
            <a:r>
              <a:rPr b="1" lang="en" sz="1000">
                <a:solidFill>
                  <a:schemeClr val="dk1"/>
                </a:solidFill>
                <a:latin typeface="Poppins"/>
                <a:ea typeface="Poppins"/>
                <a:cs typeface="Poppins"/>
                <a:sym typeface="Poppins"/>
              </a:rPr>
              <a:t>TEWA - Your # 1 Source for Trusted Real News! TEWA - Your # 1 Source for Trusted Real News!</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t/>
            </a:r>
            <a:endParaRPr b="1" sz="1000">
              <a:solidFill>
                <a:schemeClr val="dk1"/>
              </a:solidFill>
              <a:latin typeface="Poppins"/>
              <a:ea typeface="Poppins"/>
              <a:cs typeface="Poppins"/>
              <a:sym typeface="Poppins"/>
            </a:endParaRPr>
          </a:p>
        </p:txBody>
      </p:sp>
      <p:grpSp>
        <p:nvGrpSpPr>
          <p:cNvPr id="892" name="Google Shape;892;p62"/>
          <p:cNvGrpSpPr/>
          <p:nvPr/>
        </p:nvGrpSpPr>
        <p:grpSpPr>
          <a:xfrm>
            <a:off x="-1525" y="3491975"/>
            <a:ext cx="1350437" cy="374015"/>
            <a:chOff x="-1525" y="3491975"/>
            <a:chExt cx="1350437" cy="374015"/>
          </a:xfrm>
        </p:grpSpPr>
        <p:sp>
          <p:nvSpPr>
            <p:cNvPr id="893" name="Google Shape;893;p62"/>
            <p:cNvSpPr/>
            <p:nvPr/>
          </p:nvSpPr>
          <p:spPr>
            <a:xfrm>
              <a:off x="-1525" y="3590376"/>
              <a:ext cx="1350437" cy="275614"/>
            </a:xfrm>
            <a:custGeom>
              <a:rect b="b" l="l" r="r" t="t"/>
              <a:pathLst>
                <a:path extrusionOk="0" h="13567" w="96305">
                  <a:moveTo>
                    <a:pt x="0" y="0"/>
                  </a:moveTo>
                  <a:lnTo>
                    <a:pt x="80381" y="0"/>
                  </a:lnTo>
                  <a:lnTo>
                    <a:pt x="96305" y="13512"/>
                  </a:lnTo>
                  <a:lnTo>
                    <a:pt x="0" y="13567"/>
                  </a:lnTo>
                  <a:close/>
                </a:path>
              </a:pathLst>
            </a:custGeom>
            <a:solidFill>
              <a:schemeClr val="accent2"/>
            </a:solidFill>
            <a:ln>
              <a:noFill/>
            </a:ln>
          </p:spPr>
        </p:sp>
        <p:sp>
          <p:nvSpPr>
            <p:cNvPr id="894" name="Google Shape;894;p62"/>
            <p:cNvSpPr/>
            <p:nvPr/>
          </p:nvSpPr>
          <p:spPr>
            <a:xfrm>
              <a:off x="100175" y="3676638"/>
              <a:ext cx="101400" cy="10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2"/>
            <p:cNvSpPr txBox="1"/>
            <p:nvPr/>
          </p:nvSpPr>
          <p:spPr>
            <a:xfrm>
              <a:off x="270725" y="3491975"/>
              <a:ext cx="1071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Poppins"/>
                  <a:ea typeface="Poppins"/>
                  <a:cs typeface="Poppins"/>
                  <a:sym typeface="Poppins"/>
                </a:rPr>
                <a:t>L I V E</a:t>
              </a:r>
              <a:endParaRPr b="1" sz="2300">
                <a:solidFill>
                  <a:schemeClr val="lt1"/>
                </a:solidFill>
                <a:latin typeface="Poppins"/>
                <a:ea typeface="Poppins"/>
                <a:cs typeface="Poppins"/>
                <a:sym typeface="Poppins"/>
              </a:endParaRPr>
            </a:p>
          </p:txBody>
        </p:sp>
      </p:grpSp>
      <p:grpSp>
        <p:nvGrpSpPr>
          <p:cNvPr id="896" name="Google Shape;896;p62"/>
          <p:cNvGrpSpPr/>
          <p:nvPr/>
        </p:nvGrpSpPr>
        <p:grpSpPr>
          <a:xfrm>
            <a:off x="310991" y="4052620"/>
            <a:ext cx="725393" cy="509313"/>
            <a:chOff x="3207778" y="2474632"/>
            <a:chExt cx="419933" cy="275170"/>
          </a:xfrm>
        </p:grpSpPr>
        <p:sp>
          <p:nvSpPr>
            <p:cNvPr id="897" name="Google Shape;897;p62"/>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2"/>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2"/>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2"/>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2"/>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2"/>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2"/>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2"/>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2"/>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2"/>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2"/>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2"/>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000"/>
                                        <p:tgtEl>
                                          <p:spTgt spid="866"/>
                                        </p:tgtEl>
                                        <p:attrNameLst>
                                          <p:attrName>ppt_w</p:attrName>
                                        </p:attrNameLst>
                                      </p:cBhvr>
                                      <p:tavLst>
                                        <p:tav fmla="" tm="0">
                                          <p:val>
                                            <p:strVal val="0"/>
                                          </p:val>
                                        </p:tav>
                                        <p:tav fmla="" tm="100000">
                                          <p:val>
                                            <p:strVal val="#ppt_w"/>
                                          </p:val>
                                        </p:tav>
                                      </p:tavLst>
                                    </p:anim>
                                    <p:anim calcmode="lin" valueType="num">
                                      <p:cBhvr additive="base">
                                        <p:cTn dur="1000"/>
                                        <p:tgtEl>
                                          <p:spTgt spid="8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3"/>
          <p:cNvSpPr/>
          <p:nvPr/>
        </p:nvSpPr>
        <p:spPr>
          <a:xfrm>
            <a:off x="-13800" y="2131263"/>
            <a:ext cx="9171600" cy="76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3"/>
          <p:cNvSpPr txBox="1"/>
          <p:nvPr>
            <p:ph type="ctrTitle"/>
          </p:nvPr>
        </p:nvSpPr>
        <p:spPr>
          <a:xfrm>
            <a:off x="2101950" y="680875"/>
            <a:ext cx="4940100" cy="11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TEWA </a:t>
            </a:r>
            <a:endParaRPr sz="4900"/>
          </a:p>
          <a:p>
            <a:pPr indent="0" lvl="0" marL="0" rtl="0" algn="ctr">
              <a:spcBef>
                <a:spcPts val="0"/>
              </a:spcBef>
              <a:spcAft>
                <a:spcPts val="0"/>
              </a:spcAft>
              <a:buNone/>
            </a:pPr>
            <a:r>
              <a:rPr lang="en" sz="4900"/>
              <a:t>Thanks You!</a:t>
            </a:r>
            <a:endParaRPr sz="4900"/>
          </a:p>
        </p:txBody>
      </p:sp>
      <p:sp>
        <p:nvSpPr>
          <p:cNvPr id="917" name="Google Shape;917;p63"/>
          <p:cNvSpPr txBox="1"/>
          <p:nvPr>
            <p:ph type="ctrTitle"/>
          </p:nvPr>
        </p:nvSpPr>
        <p:spPr>
          <a:xfrm>
            <a:off x="2306750" y="2166849"/>
            <a:ext cx="4940100" cy="8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latin typeface="Poppins"/>
                <a:ea typeface="Poppins"/>
                <a:cs typeface="Poppins"/>
                <a:sym typeface="Poppins"/>
              </a:rPr>
              <a:t>Any Questions?</a:t>
            </a:r>
            <a:endParaRPr sz="4300">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4"/>
          <p:cNvSpPr/>
          <p:nvPr/>
        </p:nvSpPr>
        <p:spPr>
          <a:xfrm>
            <a:off x="-13800" y="190625"/>
            <a:ext cx="9171600" cy="76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4"/>
          <p:cNvSpPr txBox="1"/>
          <p:nvPr>
            <p:ph type="ctrTitle"/>
          </p:nvPr>
        </p:nvSpPr>
        <p:spPr>
          <a:xfrm>
            <a:off x="261425" y="212075"/>
            <a:ext cx="8076900" cy="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924" name="Google Shape;924;p64"/>
          <p:cNvSpPr txBox="1"/>
          <p:nvPr/>
        </p:nvSpPr>
        <p:spPr>
          <a:xfrm>
            <a:off x="363975" y="1067800"/>
            <a:ext cx="8031900" cy="38751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H, T. I., &amp; S, S. (2017, ). (2017) “Detection of Online Fake News Using N-Gram Analysis and Machine Learning Techniques. Retrieved 10618</a:t>
            </a:r>
            <a:endParaRPr sz="1100">
              <a:solidFill>
                <a:schemeClr val="dk1"/>
              </a:solidFill>
              <a:latin typeface="Poppins SemiBold"/>
              <a:ea typeface="Poppins SemiBold"/>
              <a:cs typeface="Poppins SemiBold"/>
              <a:sym typeface="Poppins SemiBold"/>
            </a:endParaRPr>
          </a:p>
          <a:p>
            <a:pPr indent="-298450" lvl="0" marL="457200" marR="0" rtl="0" algn="l">
              <a:lnSpc>
                <a:spcPct val="100000"/>
              </a:lnSpc>
              <a:spcBef>
                <a:spcPts val="100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Megan Risdal. (2016). &lt;i&gt;Getting Real about Fake News&lt;/i&gt; [Data set]. Kaggle. </a:t>
            </a:r>
            <a:r>
              <a:rPr lang="en" sz="1100" u="sng">
                <a:solidFill>
                  <a:schemeClr val="dk1"/>
                </a:solidFill>
                <a:latin typeface="Poppins SemiBold"/>
                <a:ea typeface="Poppins SemiBold"/>
                <a:cs typeface="Poppins SemiBold"/>
                <a:sym typeface="Poppins SemiBold"/>
                <a:hlinkClick r:id="rId3">
                  <a:extLst>
                    <a:ext uri="{A12FA001-AC4F-418D-AE19-62706E023703}">
                      <ahyp:hlinkClr val="tx"/>
                    </a:ext>
                  </a:extLst>
                </a:hlinkClick>
              </a:rPr>
              <a:t>https://doi.org/10.34740/KAGGLE/DSV/911</a:t>
            </a:r>
            <a:endParaRPr sz="1100">
              <a:solidFill>
                <a:schemeClr val="dk1"/>
              </a:solidFill>
              <a:latin typeface="Poppins SemiBold"/>
              <a:ea typeface="Poppins SemiBold"/>
              <a:cs typeface="Poppins SemiBold"/>
              <a:sym typeface="Poppins SemiBold"/>
            </a:endParaRPr>
          </a:p>
          <a:p>
            <a:pPr indent="-298450" lvl="0" marL="457200" marR="0" rtl="0" algn="l">
              <a:lnSpc>
                <a:spcPct val="100000"/>
              </a:lnSpc>
              <a:spcBef>
                <a:spcPts val="100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Rishabh Misra (2019). &lt;i&gt;News Category Dataset&lt;/i&gt;[Data set]. Kaggle. https://www.kaggle.com/datasets/rmisra/news-category-dataset</a:t>
            </a:r>
            <a:endParaRPr sz="1100">
              <a:solidFill>
                <a:schemeClr val="dk1"/>
              </a:solidFill>
              <a:latin typeface="Poppins SemiBold"/>
              <a:ea typeface="Poppins SemiBold"/>
              <a:cs typeface="Poppins SemiBold"/>
              <a:sym typeface="Poppins SemiBold"/>
            </a:endParaRPr>
          </a:p>
          <a:p>
            <a:pPr indent="-298450" lvl="0" marL="457200" marR="0" rtl="0" algn="l">
              <a:lnSpc>
                <a:spcPct val="100000"/>
              </a:lnSpc>
              <a:spcBef>
                <a:spcPts val="100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Fariba Sadeghi, Amir Jalaly Bidgoly, Hossein Amirkhani. (2020). FNID: Fake News Inference Dataset. IEEE Dataport. </a:t>
            </a:r>
            <a:r>
              <a:rPr lang="en" sz="1100" u="sng">
                <a:solidFill>
                  <a:schemeClr val="dk1"/>
                </a:solidFill>
                <a:latin typeface="Poppins SemiBold"/>
                <a:ea typeface="Poppins SemiBold"/>
                <a:cs typeface="Poppins SemiBold"/>
                <a:sym typeface="Poppins SemiBold"/>
                <a:hlinkClick r:id="rId4">
                  <a:extLst>
                    <a:ext uri="{A12FA001-AC4F-418D-AE19-62706E023703}">
                      <ahyp:hlinkClr val="tx"/>
                    </a:ext>
                  </a:extLst>
                </a:hlinkClick>
              </a:rPr>
              <a:t>https://dx.doi.org/10.21227/fbzd-sw81</a:t>
            </a:r>
            <a:endParaRPr sz="1100">
              <a:solidFill>
                <a:schemeClr val="dk1"/>
              </a:solidFill>
              <a:latin typeface="Poppins SemiBold"/>
              <a:ea typeface="Poppins SemiBold"/>
              <a:cs typeface="Poppins SemiBold"/>
              <a:sym typeface="Poppins SemiBold"/>
            </a:endParaRPr>
          </a:p>
          <a:p>
            <a:pPr indent="-298450" lvl="0" marL="457200" marR="0" rtl="0" algn="l">
              <a:lnSpc>
                <a:spcPct val="100000"/>
              </a:lnSpc>
              <a:spcBef>
                <a:spcPts val="100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Lans, S. van der. (2021, March 26). Council post: Buzzword or real threat? Fake news is more dangerous than you think. Forbes. Retrieved from </a:t>
            </a:r>
            <a:r>
              <a:rPr lang="en" sz="1100" u="sng">
                <a:solidFill>
                  <a:schemeClr val="dk1"/>
                </a:solidFill>
                <a:latin typeface="Poppins SemiBold"/>
                <a:ea typeface="Poppins SemiBold"/>
                <a:cs typeface="Poppins SemiBold"/>
                <a:sym typeface="Poppins SemiBold"/>
                <a:hlinkClick r:id="rId5">
                  <a:extLst>
                    <a:ext uri="{A12FA001-AC4F-418D-AE19-62706E023703}">
                      <ahyp:hlinkClr val="tx"/>
                    </a:ext>
                  </a:extLst>
                </a:hlinkClick>
              </a:rPr>
              <a:t>https://www.forbes.com/sites/forbestechcouncil/2021/03/26/buzzword-or-real-threat-fake-news-is-more-dangerous-than-you-think/?sh=60c12f043a5f</a:t>
            </a:r>
            <a:endParaRPr sz="1100">
              <a:solidFill>
                <a:schemeClr val="dk1"/>
              </a:solidFill>
              <a:latin typeface="Poppins SemiBold"/>
              <a:ea typeface="Poppins SemiBold"/>
              <a:cs typeface="Poppins SemiBold"/>
              <a:sym typeface="Poppins SemiBold"/>
            </a:endParaRPr>
          </a:p>
          <a:p>
            <a:pPr indent="-298450" lvl="0" marL="457200" marR="0" rtl="0" algn="l">
              <a:lnSpc>
                <a:spcPct val="100000"/>
              </a:lnSpc>
              <a:spcBef>
                <a:spcPts val="1000"/>
              </a:spcBef>
              <a:spcAft>
                <a:spcPts val="0"/>
              </a:spcAft>
              <a:buClr>
                <a:schemeClr val="dk1"/>
              </a:buClr>
              <a:buSzPts val="1100"/>
              <a:buFont typeface="Poppins SemiBold"/>
              <a:buAutoNum type="arabicPeriod"/>
            </a:pPr>
            <a:r>
              <a:rPr lang="en" sz="1100">
                <a:solidFill>
                  <a:schemeClr val="dk1"/>
                </a:solidFill>
                <a:latin typeface="Poppins SemiBold"/>
                <a:ea typeface="Poppins SemiBold"/>
                <a:cs typeface="Poppins SemiBold"/>
                <a:sym typeface="Poppins SemiBold"/>
              </a:rPr>
              <a:t>Mitchell, A., Gottfried, J., Stocking, G., Walker, M., &amp;amp; Fedeli, S. (2021, November 12). Many Americans say made-up news is a critical problem that needs to be fixed. Pew Research Center's Journalism Project. Retrieved from </a:t>
            </a:r>
            <a:r>
              <a:rPr lang="en" sz="1100" u="sng">
                <a:solidFill>
                  <a:schemeClr val="dk1"/>
                </a:solidFill>
                <a:latin typeface="Poppins SemiBold"/>
                <a:ea typeface="Poppins SemiBold"/>
                <a:cs typeface="Poppins SemiBold"/>
                <a:sym typeface="Poppins SemiBold"/>
                <a:hlinkClick r:id="rId6">
                  <a:extLst>
                    <a:ext uri="{A12FA001-AC4F-418D-AE19-62706E023703}">
                      <ahyp:hlinkClr val="tx"/>
                    </a:ext>
                  </a:extLst>
                </a:hlinkClick>
              </a:rPr>
              <a:t>https://www.pewresearch.org/journalism/2019/06/05/many-americans-say-made-up-news-is-a-critical-problem-that-needs-to-be-fixed/</a:t>
            </a:r>
            <a:endParaRPr sz="1100">
              <a:solidFill>
                <a:schemeClr val="dk1"/>
              </a:solidFill>
              <a:latin typeface="Poppins SemiBold"/>
              <a:ea typeface="Poppins SemiBold"/>
              <a:cs typeface="Poppins SemiBold"/>
              <a:sym typeface="Poppins SemiBold"/>
            </a:endParaRPr>
          </a:p>
          <a:p>
            <a:pPr indent="0" lvl="0" marL="0" marR="0" rtl="0" algn="l">
              <a:lnSpc>
                <a:spcPct val="100000"/>
              </a:lnSpc>
              <a:spcBef>
                <a:spcPts val="1000"/>
              </a:spcBef>
              <a:spcAft>
                <a:spcPts val="1000"/>
              </a:spcAft>
              <a:buNone/>
            </a:pPr>
            <a:r>
              <a:t/>
            </a:r>
            <a:endParaRPr sz="1100">
              <a:solidFill>
                <a:schemeClr val="dk1"/>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7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1"/>
          <p:cNvSpPr/>
          <p:nvPr/>
        </p:nvSpPr>
        <p:spPr>
          <a:xfrm>
            <a:off x="4461725" y="2397575"/>
            <a:ext cx="4682400" cy="146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7177250" y="1484075"/>
            <a:ext cx="19668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txBox="1"/>
          <p:nvPr>
            <p:ph type="title"/>
          </p:nvPr>
        </p:nvSpPr>
        <p:spPr>
          <a:xfrm>
            <a:off x="4521850" y="2529575"/>
            <a:ext cx="4255500" cy="69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Background Info:</a:t>
            </a:r>
            <a:endParaRPr/>
          </a:p>
        </p:txBody>
      </p:sp>
      <p:sp>
        <p:nvSpPr>
          <p:cNvPr id="516" name="Google Shape;516;p41"/>
          <p:cNvSpPr txBox="1"/>
          <p:nvPr>
            <p:ph idx="1" type="subTitle"/>
          </p:nvPr>
        </p:nvSpPr>
        <p:spPr>
          <a:xfrm>
            <a:off x="4809200" y="3089800"/>
            <a:ext cx="3573300" cy="69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is Fake News?</a:t>
            </a:r>
            <a:endParaRPr/>
          </a:p>
          <a:p>
            <a:pPr indent="0" lvl="0" marL="0" rtl="0" algn="r">
              <a:spcBef>
                <a:spcPts val="0"/>
              </a:spcBef>
              <a:spcAft>
                <a:spcPts val="0"/>
              </a:spcAft>
              <a:buNone/>
            </a:pPr>
            <a:r>
              <a:rPr lang="en"/>
              <a:t>Why is it harmful?</a:t>
            </a:r>
            <a:endParaRPr/>
          </a:p>
        </p:txBody>
      </p:sp>
      <p:sp>
        <p:nvSpPr>
          <p:cNvPr id="517" name="Google Shape;517;p41"/>
          <p:cNvSpPr txBox="1"/>
          <p:nvPr>
            <p:ph idx="2" type="title"/>
          </p:nvPr>
        </p:nvSpPr>
        <p:spPr>
          <a:xfrm>
            <a:off x="6550150" y="1409235"/>
            <a:ext cx="1839600" cy="9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2"/>
          <p:cNvSpPr/>
          <p:nvPr/>
        </p:nvSpPr>
        <p:spPr>
          <a:xfrm>
            <a:off x="-3975" y="458750"/>
            <a:ext cx="83358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idx="4294967295" type="title"/>
          </p:nvPr>
        </p:nvSpPr>
        <p:spPr>
          <a:xfrm>
            <a:off x="0" y="450875"/>
            <a:ext cx="809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Information: What is Fake News?</a:t>
            </a:r>
            <a:endParaRPr/>
          </a:p>
        </p:txBody>
      </p:sp>
      <p:sp>
        <p:nvSpPr>
          <p:cNvPr id="524" name="Google Shape;524;p42"/>
          <p:cNvSpPr/>
          <p:nvPr/>
        </p:nvSpPr>
        <p:spPr>
          <a:xfrm>
            <a:off x="813075" y="1210450"/>
            <a:ext cx="7573500" cy="325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txBox="1"/>
          <p:nvPr/>
        </p:nvSpPr>
        <p:spPr>
          <a:xfrm>
            <a:off x="4842025" y="3170150"/>
            <a:ext cx="52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526" name="Google Shape;526;p42"/>
          <p:cNvSpPr txBox="1"/>
          <p:nvPr/>
        </p:nvSpPr>
        <p:spPr>
          <a:xfrm>
            <a:off x="886175" y="1279025"/>
            <a:ext cx="7445700" cy="3063000"/>
          </a:xfrm>
          <a:prstGeom prst="rect">
            <a:avLst/>
          </a:prstGeom>
          <a:noFill/>
          <a:ln>
            <a:noFill/>
          </a:ln>
        </p:spPr>
        <p:txBody>
          <a:bodyPr anchorCtr="0" anchor="t" bIns="91425" lIns="91425" spcFirstLastPara="1" rIns="91425" wrap="square" tIns="91425">
            <a:spAutoFit/>
          </a:bodyPr>
          <a:lstStyle/>
          <a:p>
            <a:pPr indent="-336550" lvl="0" marL="457200" rtl="0" algn="l">
              <a:lnSpc>
                <a:spcPct val="200000"/>
              </a:lnSpc>
              <a:spcBef>
                <a:spcPts val="0"/>
              </a:spcBef>
              <a:spcAft>
                <a:spcPts val="0"/>
              </a:spcAft>
              <a:buClr>
                <a:schemeClr val="dk1"/>
              </a:buClr>
              <a:buSzPts val="1700"/>
              <a:buFont typeface="Poppins Light"/>
              <a:buChar char="●"/>
            </a:pPr>
            <a:r>
              <a:rPr lang="en" sz="1700">
                <a:solidFill>
                  <a:schemeClr val="dk1"/>
                </a:solidFill>
                <a:latin typeface="Poppins Light"/>
                <a:ea typeface="Poppins Light"/>
                <a:cs typeface="Poppins Light"/>
                <a:sym typeface="Poppins Light"/>
              </a:rPr>
              <a:t>Fake n</a:t>
            </a:r>
            <a:r>
              <a:rPr lang="en" sz="1700">
                <a:solidFill>
                  <a:schemeClr val="dk1"/>
                </a:solidFill>
                <a:latin typeface="Poppins Light"/>
                <a:ea typeface="Poppins Light"/>
                <a:cs typeface="Poppins Light"/>
                <a:sym typeface="Poppins Light"/>
              </a:rPr>
              <a:t>ews fabricated from bits of truth built with intent to mislead readers into believing a false narrative</a:t>
            </a:r>
            <a:endParaRPr sz="1700">
              <a:solidFill>
                <a:schemeClr val="dk1"/>
              </a:solidFill>
              <a:latin typeface="Poppins Light"/>
              <a:ea typeface="Poppins Light"/>
              <a:cs typeface="Poppins Light"/>
              <a:sym typeface="Poppins Light"/>
            </a:endParaRPr>
          </a:p>
          <a:p>
            <a:pPr indent="-336550" lvl="0" marL="457200" rtl="0" algn="l">
              <a:lnSpc>
                <a:spcPct val="200000"/>
              </a:lnSpc>
              <a:spcBef>
                <a:spcPts val="0"/>
              </a:spcBef>
              <a:spcAft>
                <a:spcPts val="0"/>
              </a:spcAft>
              <a:buClr>
                <a:schemeClr val="dk1"/>
              </a:buClr>
              <a:buSzPts val="1700"/>
              <a:buFont typeface="Poppins Light"/>
              <a:buChar char="●"/>
            </a:pPr>
            <a:r>
              <a:rPr lang="en" sz="1700">
                <a:solidFill>
                  <a:schemeClr val="dk1"/>
                </a:solidFill>
                <a:latin typeface="Poppins Light"/>
                <a:ea typeface="Poppins Light"/>
                <a:cs typeface="Poppins Light"/>
                <a:sym typeface="Poppins Light"/>
              </a:rPr>
              <a:t>Conspiracy theories disguised as </a:t>
            </a:r>
            <a:r>
              <a:rPr lang="en" sz="1700">
                <a:solidFill>
                  <a:schemeClr val="dk1"/>
                </a:solidFill>
                <a:latin typeface="Poppins Light"/>
                <a:ea typeface="Poppins Light"/>
                <a:cs typeface="Poppins Light"/>
                <a:sym typeface="Poppins Light"/>
              </a:rPr>
              <a:t>authentic</a:t>
            </a:r>
            <a:r>
              <a:rPr lang="en" sz="1700">
                <a:solidFill>
                  <a:schemeClr val="dk1"/>
                </a:solidFill>
                <a:latin typeface="Poppins Light"/>
                <a:ea typeface="Poppins Light"/>
                <a:cs typeface="Poppins Light"/>
                <a:sym typeface="Poppins Light"/>
              </a:rPr>
              <a:t> real news</a:t>
            </a:r>
            <a:endParaRPr sz="1700">
              <a:solidFill>
                <a:schemeClr val="dk1"/>
              </a:solidFill>
              <a:latin typeface="Poppins Light"/>
              <a:ea typeface="Poppins Light"/>
              <a:cs typeface="Poppins Light"/>
              <a:sym typeface="Poppins Light"/>
            </a:endParaRPr>
          </a:p>
          <a:p>
            <a:pPr indent="-336550" lvl="0" marL="457200" rtl="0" algn="l">
              <a:lnSpc>
                <a:spcPct val="200000"/>
              </a:lnSpc>
              <a:spcBef>
                <a:spcPts val="0"/>
              </a:spcBef>
              <a:spcAft>
                <a:spcPts val="0"/>
              </a:spcAft>
              <a:buClr>
                <a:schemeClr val="dk1"/>
              </a:buClr>
              <a:buSzPts val="1700"/>
              <a:buFont typeface="Poppins Light"/>
              <a:buChar char="●"/>
            </a:pPr>
            <a:r>
              <a:rPr lang="en" sz="1700">
                <a:solidFill>
                  <a:schemeClr val="dk1"/>
                </a:solidFill>
                <a:latin typeface="Poppins Light"/>
                <a:ea typeface="Poppins Light"/>
                <a:cs typeface="Poppins Light"/>
                <a:sym typeface="Poppins Light"/>
              </a:rPr>
              <a:t>Rumors sold as stated fact</a:t>
            </a:r>
            <a:endParaRPr sz="1700">
              <a:solidFill>
                <a:schemeClr val="dk1"/>
              </a:solidFill>
              <a:latin typeface="Poppins Light"/>
              <a:ea typeface="Poppins Light"/>
              <a:cs typeface="Poppins Light"/>
              <a:sym typeface="Poppins Light"/>
            </a:endParaRPr>
          </a:p>
          <a:p>
            <a:pPr indent="-336550" lvl="0" marL="457200" rtl="0" algn="l">
              <a:lnSpc>
                <a:spcPct val="200000"/>
              </a:lnSpc>
              <a:spcBef>
                <a:spcPts val="0"/>
              </a:spcBef>
              <a:spcAft>
                <a:spcPts val="0"/>
              </a:spcAft>
              <a:buClr>
                <a:schemeClr val="dk1"/>
              </a:buClr>
              <a:buSzPts val="1700"/>
              <a:buFont typeface="Poppins Light"/>
              <a:buChar char="●"/>
            </a:pPr>
            <a:r>
              <a:rPr lang="en" sz="1700">
                <a:solidFill>
                  <a:schemeClr val="dk1"/>
                </a:solidFill>
                <a:latin typeface="Poppins Light"/>
                <a:ea typeface="Poppins Light"/>
                <a:cs typeface="Poppins Light"/>
                <a:sym typeface="Poppins Light"/>
              </a:rPr>
              <a:t>Articles written in satire/parody that could </a:t>
            </a:r>
            <a:r>
              <a:rPr lang="en" sz="1700">
                <a:solidFill>
                  <a:schemeClr val="dk1"/>
                </a:solidFill>
                <a:latin typeface="Poppins Light"/>
                <a:ea typeface="Poppins Light"/>
                <a:cs typeface="Poppins Light"/>
                <a:sym typeface="Poppins Light"/>
              </a:rPr>
              <a:t>mislead</a:t>
            </a:r>
            <a:r>
              <a:rPr lang="en" sz="1700">
                <a:solidFill>
                  <a:schemeClr val="dk1"/>
                </a:solidFill>
                <a:latin typeface="Poppins Light"/>
                <a:ea typeface="Poppins Light"/>
                <a:cs typeface="Poppins Light"/>
                <a:sym typeface="Poppins Light"/>
              </a:rPr>
              <a:t> readers</a:t>
            </a:r>
            <a:endParaRPr sz="1700">
              <a:solidFill>
                <a:schemeClr val="dk1"/>
              </a:solidFill>
              <a:latin typeface="Poppins Light"/>
              <a:ea typeface="Poppins Light"/>
              <a:cs typeface="Poppins Light"/>
              <a:sym typeface="Poppins Light"/>
            </a:endParaRPr>
          </a:p>
          <a:p>
            <a:pPr indent="-336550" lvl="0" marL="457200" rtl="0" algn="l">
              <a:lnSpc>
                <a:spcPct val="200000"/>
              </a:lnSpc>
              <a:spcBef>
                <a:spcPts val="0"/>
              </a:spcBef>
              <a:spcAft>
                <a:spcPts val="0"/>
              </a:spcAft>
              <a:buClr>
                <a:schemeClr val="dk1"/>
              </a:buClr>
              <a:buSzPts val="1700"/>
              <a:buFont typeface="Poppins Light"/>
              <a:buChar char="●"/>
            </a:pPr>
            <a:r>
              <a:rPr lang="en" sz="1700">
                <a:solidFill>
                  <a:schemeClr val="dk1"/>
                </a:solidFill>
                <a:latin typeface="Poppins Light"/>
                <a:ea typeface="Poppins Light"/>
                <a:cs typeface="Poppins Light"/>
                <a:sym typeface="Poppins Light"/>
              </a:rPr>
              <a:t>Extremely biased political propaganda with fact distortion</a:t>
            </a:r>
            <a:endParaRPr sz="1700">
              <a:solidFill>
                <a:schemeClr val="dk1"/>
              </a:solidFill>
              <a:latin typeface="Poppins Light"/>
              <a:ea typeface="Poppins Light"/>
              <a:cs typeface="Poppins Light"/>
              <a:sym typeface="Poppins Light"/>
            </a:endParaRPr>
          </a:p>
        </p:txBody>
      </p:sp>
      <p:sp>
        <p:nvSpPr>
          <p:cNvPr id="527" name="Google Shape;527;p42"/>
          <p:cNvSpPr txBox="1"/>
          <p:nvPr/>
        </p:nvSpPr>
        <p:spPr>
          <a:xfrm>
            <a:off x="-3975" y="4715275"/>
            <a:ext cx="94131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Aliens are real! Mermaids exist! Santa Claus ate the cookies! The tooth fairy came! </a:t>
            </a:r>
            <a:r>
              <a:rPr b="1" lang="en" sz="1000">
                <a:solidFill>
                  <a:schemeClr val="dk1"/>
                </a:solidFill>
                <a:latin typeface="Poppins"/>
                <a:ea typeface="Poppins"/>
                <a:cs typeface="Poppins"/>
                <a:sym typeface="Poppins"/>
              </a:rPr>
              <a:t>Aliens are real! Mermaids exist! Santa Claus ate the cookie</a:t>
            </a:r>
            <a:endParaRPr b="1" sz="1000">
              <a:solidFill>
                <a:schemeClr val="dk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3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100"/>
                                        <p:tgtEl>
                                          <p:spTgt spid="522"/>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ppt_w</p:attrName>
                                        </p:attrNameLst>
                                      </p:cBhvr>
                                      <p:tavLst>
                                        <p:tav fmla="" tm="0">
                                          <p:val>
                                            <p:strVal val="0"/>
                                          </p:val>
                                        </p:tav>
                                        <p:tav fmla="" tm="100000">
                                          <p:val>
                                            <p:strVal val="#ppt_w"/>
                                          </p:val>
                                        </p:tav>
                                      </p:tavLst>
                                    </p:anim>
                                    <p:anim calcmode="lin" valueType="num">
                                      <p:cBhvr additive="base">
                                        <p:cTn dur="1000"/>
                                        <p:tgtEl>
                                          <p:spTgt spid="5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3"/>
          <p:cNvSpPr txBox="1"/>
          <p:nvPr>
            <p:ph idx="4294967295" type="body"/>
          </p:nvPr>
        </p:nvSpPr>
        <p:spPr>
          <a:xfrm>
            <a:off x="401675" y="1023575"/>
            <a:ext cx="7888500" cy="211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3200"/>
              </a:spcBef>
              <a:spcAft>
                <a:spcPts val="0"/>
              </a:spcAft>
              <a:buSzPts val="1500"/>
              <a:buFont typeface="Poppins"/>
              <a:buChar char="●"/>
            </a:pPr>
            <a:r>
              <a:rPr lang="en" sz="1500">
                <a:latin typeface="Poppins"/>
                <a:ea typeface="Poppins"/>
                <a:cs typeface="Poppins"/>
                <a:sym typeface="Poppins"/>
              </a:rPr>
              <a:t>Americans ranked fake news as a bigger problem than violent crime, climate change, </a:t>
            </a:r>
            <a:r>
              <a:rPr lang="en" sz="1500">
                <a:latin typeface="Poppins"/>
                <a:ea typeface="Poppins"/>
                <a:cs typeface="Poppins"/>
                <a:sym typeface="Poppins"/>
              </a:rPr>
              <a:t>racism</a:t>
            </a:r>
            <a:r>
              <a:rPr lang="en" sz="1500">
                <a:latin typeface="Poppins"/>
                <a:ea typeface="Poppins"/>
                <a:cs typeface="Poppins"/>
                <a:sym typeface="Poppins"/>
              </a:rPr>
              <a:t>, terrorism, and sexism. </a:t>
            </a:r>
            <a:endParaRPr sz="1500">
              <a:latin typeface="Poppins"/>
              <a:ea typeface="Poppins"/>
              <a:cs typeface="Poppins"/>
              <a:sym typeface="Poppins"/>
            </a:endParaRPr>
          </a:p>
          <a:p>
            <a:pPr indent="-323850" lvl="0" marL="457200" rtl="0" algn="l">
              <a:lnSpc>
                <a:spcPct val="115000"/>
              </a:lnSpc>
              <a:spcBef>
                <a:spcPts val="0"/>
              </a:spcBef>
              <a:spcAft>
                <a:spcPts val="0"/>
              </a:spcAft>
              <a:buSzPts val="1500"/>
              <a:buFont typeface="Poppins"/>
              <a:buChar char="●"/>
            </a:pPr>
            <a:r>
              <a:rPr lang="en" sz="1500">
                <a:latin typeface="Poppins"/>
                <a:ea typeface="Poppins"/>
                <a:cs typeface="Poppins"/>
                <a:sym typeface="Poppins"/>
              </a:rPr>
              <a:t>60% of Pew Research survey </a:t>
            </a:r>
            <a:r>
              <a:rPr lang="en" sz="1500">
                <a:latin typeface="Poppins"/>
                <a:ea typeface="Poppins"/>
                <a:cs typeface="Poppins"/>
                <a:sym typeface="Poppins"/>
              </a:rPr>
              <a:t>respondents</a:t>
            </a:r>
            <a:r>
              <a:rPr lang="en" sz="1500">
                <a:latin typeface="Poppins"/>
                <a:ea typeface="Poppins"/>
                <a:cs typeface="Poppins"/>
                <a:sym typeface="Poppins"/>
              </a:rPr>
              <a:t> admitted to </a:t>
            </a:r>
            <a:r>
              <a:rPr lang="en" sz="1500">
                <a:latin typeface="Poppins"/>
                <a:ea typeface="Poppins"/>
                <a:cs typeface="Poppins"/>
                <a:sym typeface="Poppins"/>
              </a:rPr>
              <a:t>accidentally</a:t>
            </a:r>
            <a:r>
              <a:rPr lang="en" sz="1500">
                <a:latin typeface="Poppins"/>
                <a:ea typeface="Poppins"/>
                <a:cs typeface="Poppins"/>
                <a:sym typeface="Poppins"/>
              </a:rPr>
              <a:t> sharing fake news </a:t>
            </a:r>
            <a:endParaRPr sz="1500">
              <a:latin typeface="Poppins"/>
              <a:ea typeface="Poppins"/>
              <a:cs typeface="Poppins"/>
              <a:sym typeface="Poppins"/>
            </a:endParaRPr>
          </a:p>
          <a:p>
            <a:pPr indent="-323850" lvl="0" marL="457200" marR="0" rtl="0" algn="l">
              <a:lnSpc>
                <a:spcPct val="115000"/>
              </a:lnSpc>
              <a:spcBef>
                <a:spcPts val="0"/>
              </a:spcBef>
              <a:spcAft>
                <a:spcPts val="0"/>
              </a:spcAft>
              <a:buSzPts val="1500"/>
              <a:buFont typeface="Poppins"/>
              <a:buChar char="●"/>
            </a:pPr>
            <a:r>
              <a:rPr lang="en" sz="1500">
                <a:latin typeface="Poppins"/>
                <a:ea typeface="Poppins"/>
                <a:cs typeface="Poppins"/>
                <a:sym typeface="Poppins"/>
              </a:rPr>
              <a:t>70% say fake news has an impact on their confidence in the g</a:t>
            </a:r>
            <a:r>
              <a:rPr lang="en" sz="1500">
                <a:latin typeface="Poppins"/>
                <a:ea typeface="Poppins"/>
                <a:cs typeface="Poppins"/>
                <a:sym typeface="Poppins"/>
              </a:rPr>
              <a:t>overnment</a:t>
            </a:r>
            <a:endParaRPr sz="1500">
              <a:latin typeface="Poppins"/>
              <a:ea typeface="Poppins"/>
              <a:cs typeface="Poppins"/>
              <a:sym typeface="Poppins"/>
            </a:endParaRPr>
          </a:p>
          <a:p>
            <a:pPr indent="-323850" lvl="0" marL="457200" marR="0" rtl="0" algn="l">
              <a:lnSpc>
                <a:spcPct val="115000"/>
              </a:lnSpc>
              <a:spcBef>
                <a:spcPts val="0"/>
              </a:spcBef>
              <a:spcAft>
                <a:spcPts val="0"/>
              </a:spcAft>
              <a:buSzPts val="1500"/>
              <a:buFont typeface="Poppins"/>
              <a:buChar char="●"/>
            </a:pPr>
            <a:r>
              <a:rPr lang="en" sz="1500">
                <a:latin typeface="Poppins"/>
                <a:ea typeface="Poppins"/>
                <a:cs typeface="Poppins"/>
                <a:sym typeface="Poppins"/>
              </a:rPr>
              <a:t>54% say they lose confidence in fellow Americans</a:t>
            </a:r>
            <a:endParaRPr sz="1800"/>
          </a:p>
        </p:txBody>
      </p:sp>
      <p:sp>
        <p:nvSpPr>
          <p:cNvPr id="533" name="Google Shape;533;p43"/>
          <p:cNvSpPr/>
          <p:nvPr/>
        </p:nvSpPr>
        <p:spPr>
          <a:xfrm>
            <a:off x="-3975" y="458750"/>
            <a:ext cx="8335800" cy="54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txBox="1"/>
          <p:nvPr>
            <p:ph idx="4294967295" type="title"/>
          </p:nvPr>
        </p:nvSpPr>
        <p:spPr>
          <a:xfrm>
            <a:off x="0" y="45087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Background Information: The Harm of Fake News</a:t>
            </a:r>
            <a:endParaRPr sz="2500">
              <a:solidFill>
                <a:schemeClr val="dk1"/>
              </a:solidFill>
            </a:endParaRPr>
          </a:p>
        </p:txBody>
      </p:sp>
      <p:pic>
        <p:nvPicPr>
          <p:cNvPr id="535" name="Google Shape;535;p43"/>
          <p:cNvPicPr preferRelativeResize="0"/>
          <p:nvPr/>
        </p:nvPicPr>
        <p:blipFill>
          <a:blip r:embed="rId3">
            <a:alphaModFix/>
          </a:blip>
          <a:stretch>
            <a:fillRect/>
          </a:stretch>
        </p:blipFill>
        <p:spPr>
          <a:xfrm>
            <a:off x="5069825" y="2752025"/>
            <a:ext cx="2756375" cy="1964200"/>
          </a:xfrm>
          <a:prstGeom prst="rect">
            <a:avLst/>
          </a:prstGeom>
          <a:noFill/>
          <a:ln cap="flat" cmpd="sng" w="19050">
            <a:solidFill>
              <a:schemeClr val="lt2"/>
            </a:solidFill>
            <a:prstDash val="solid"/>
            <a:round/>
            <a:headEnd len="sm" w="sm" type="none"/>
            <a:tailEnd len="sm" w="sm" type="none"/>
          </a:ln>
        </p:spPr>
      </p:pic>
      <p:pic>
        <p:nvPicPr>
          <p:cNvPr id="536" name="Google Shape;536;p43"/>
          <p:cNvPicPr preferRelativeResize="0"/>
          <p:nvPr/>
        </p:nvPicPr>
        <p:blipFill rotWithShape="1">
          <a:blip r:embed="rId4">
            <a:alphaModFix/>
          </a:blip>
          <a:srcRect b="21611" l="0" r="0" t="0"/>
          <a:stretch/>
        </p:blipFill>
        <p:spPr>
          <a:xfrm>
            <a:off x="862550" y="2752025"/>
            <a:ext cx="3122838" cy="1964200"/>
          </a:xfrm>
          <a:prstGeom prst="rect">
            <a:avLst/>
          </a:prstGeom>
          <a:noFill/>
          <a:ln cap="flat" cmpd="sng" w="19050">
            <a:solidFill>
              <a:schemeClr val="l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1100"/>
                                        <p:tgtEl>
                                          <p:spTgt spid="5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4"/>
          <p:cNvSpPr/>
          <p:nvPr/>
        </p:nvSpPr>
        <p:spPr>
          <a:xfrm>
            <a:off x="4507050" y="2397575"/>
            <a:ext cx="4636800" cy="14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p:nvPr/>
        </p:nvSpPr>
        <p:spPr>
          <a:xfrm>
            <a:off x="7177250" y="1484075"/>
            <a:ext cx="19668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txBox="1"/>
          <p:nvPr>
            <p:ph type="title"/>
          </p:nvPr>
        </p:nvSpPr>
        <p:spPr>
          <a:xfrm>
            <a:off x="4507250" y="2442225"/>
            <a:ext cx="46368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Minimizing the Spread</a:t>
            </a:r>
            <a:endParaRPr sz="3000"/>
          </a:p>
        </p:txBody>
      </p:sp>
      <p:sp>
        <p:nvSpPr>
          <p:cNvPr id="544" name="Google Shape;544;p44"/>
          <p:cNvSpPr txBox="1"/>
          <p:nvPr>
            <p:ph idx="1" type="subTitle"/>
          </p:nvPr>
        </p:nvSpPr>
        <p:spPr>
          <a:xfrm>
            <a:off x="4603250" y="2997300"/>
            <a:ext cx="4470000" cy="7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Problem Statement, </a:t>
            </a:r>
            <a:endParaRPr sz="2000"/>
          </a:p>
          <a:p>
            <a:pPr indent="0" lvl="0" marL="0" rtl="0" algn="ctr">
              <a:spcBef>
                <a:spcPts val="0"/>
              </a:spcBef>
              <a:spcAft>
                <a:spcPts val="0"/>
              </a:spcAft>
              <a:buNone/>
            </a:pPr>
            <a:r>
              <a:rPr lang="en" sz="2000"/>
              <a:t>Expectations, &amp; Goals</a:t>
            </a:r>
            <a:endParaRPr sz="2000"/>
          </a:p>
        </p:txBody>
      </p:sp>
      <p:sp>
        <p:nvSpPr>
          <p:cNvPr id="545" name="Google Shape;545;p44"/>
          <p:cNvSpPr txBox="1"/>
          <p:nvPr>
            <p:ph idx="2" type="title"/>
          </p:nvPr>
        </p:nvSpPr>
        <p:spPr>
          <a:xfrm>
            <a:off x="6550150" y="1409235"/>
            <a:ext cx="1839600" cy="9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5"/>
          <p:cNvSpPr txBox="1"/>
          <p:nvPr>
            <p:ph type="title"/>
          </p:nvPr>
        </p:nvSpPr>
        <p:spPr>
          <a:xfrm>
            <a:off x="1435725" y="874700"/>
            <a:ext cx="6349800" cy="7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551" name="Google Shape;551;p45"/>
          <p:cNvSpPr txBox="1"/>
          <p:nvPr>
            <p:ph idx="1" type="subTitle"/>
          </p:nvPr>
        </p:nvSpPr>
        <p:spPr>
          <a:xfrm>
            <a:off x="2082975" y="1591150"/>
            <a:ext cx="5577000" cy="22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Society of Professional Journalists hired The East-West Alliance (TEWA) as consultants to create a model that predicts and classifies articles as either fake or real based on the title and content of the news article. </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lang="en" sz="1400"/>
              <a:t>The goal aims to mitigate the spread of misinformation and promote accountability in the media.  It would help out social media sites like Facebook and Twitter to filter out spam and/or fake stories that would make a culpable person believe them and cause damage.</a:t>
            </a:r>
            <a:endParaRPr sz="1400"/>
          </a:p>
        </p:txBody>
      </p:sp>
      <p:grpSp>
        <p:nvGrpSpPr>
          <p:cNvPr id="552" name="Google Shape;552;p45"/>
          <p:cNvGrpSpPr/>
          <p:nvPr/>
        </p:nvGrpSpPr>
        <p:grpSpPr>
          <a:xfrm>
            <a:off x="1460211" y="2987421"/>
            <a:ext cx="567868" cy="575574"/>
            <a:chOff x="3404975" y="865475"/>
            <a:chExt cx="276375" cy="276625"/>
          </a:xfrm>
        </p:grpSpPr>
        <p:sp>
          <p:nvSpPr>
            <p:cNvPr id="553" name="Google Shape;553;p45"/>
            <p:cNvSpPr/>
            <p:nvPr/>
          </p:nvSpPr>
          <p:spPr>
            <a:xfrm>
              <a:off x="3404975" y="865475"/>
              <a:ext cx="276375" cy="276625"/>
            </a:xfrm>
            <a:custGeom>
              <a:rect b="b" l="l" r="r" t="t"/>
              <a:pathLst>
                <a:path extrusionOk="0" h="11065" w="11055">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447025" y="947650"/>
              <a:ext cx="38375" cy="50825"/>
            </a:xfrm>
            <a:custGeom>
              <a:rect b="b" l="l" r="r" t="t"/>
              <a:pathLst>
                <a:path extrusionOk="0" h="2033" w="1535">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498275" y="947800"/>
              <a:ext cx="26225" cy="50625"/>
            </a:xfrm>
            <a:custGeom>
              <a:rect b="b" l="l" r="r" t="t"/>
              <a:pathLst>
                <a:path extrusionOk="0" h="2025" w="1049">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602825" y="947575"/>
              <a:ext cx="37225" cy="50850"/>
            </a:xfrm>
            <a:custGeom>
              <a:rect b="b" l="l" r="r" t="t"/>
              <a:pathLst>
                <a:path extrusionOk="0" h="2034" w="1489">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3537275" y="947225"/>
              <a:ext cx="55500" cy="51725"/>
            </a:xfrm>
            <a:custGeom>
              <a:rect b="b" l="l" r="r" t="t"/>
              <a:pathLst>
                <a:path extrusionOk="0" h="2069" w="222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3544050" y="1062425"/>
              <a:ext cx="33500" cy="46950"/>
            </a:xfrm>
            <a:custGeom>
              <a:rect b="b" l="l" r="r" t="t"/>
              <a:pathLst>
                <a:path extrusionOk="0" h="1878" w="134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3508500" y="1062325"/>
              <a:ext cx="29825" cy="47175"/>
            </a:xfrm>
            <a:custGeom>
              <a:rect b="b" l="l" r="r" t="t"/>
              <a:pathLst>
                <a:path extrusionOk="0" h="1887" w="1193">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45"/>
          <p:cNvGrpSpPr/>
          <p:nvPr/>
        </p:nvGrpSpPr>
        <p:grpSpPr>
          <a:xfrm>
            <a:off x="1534580" y="1850944"/>
            <a:ext cx="548490" cy="532186"/>
            <a:chOff x="2000029" y="3262258"/>
            <a:chExt cx="377618" cy="382537"/>
          </a:xfrm>
        </p:grpSpPr>
        <p:sp>
          <p:nvSpPr>
            <p:cNvPr id="561" name="Google Shape;561;p45"/>
            <p:cNvSpPr/>
            <p:nvPr/>
          </p:nvSpPr>
          <p:spPr>
            <a:xfrm>
              <a:off x="2299335" y="3449615"/>
              <a:ext cx="11534" cy="11534"/>
            </a:xfrm>
            <a:custGeom>
              <a:rect b="b" l="l" r="r" t="t"/>
              <a:pathLst>
                <a:path extrusionOk="0" h="333" w="333">
                  <a:moveTo>
                    <a:pt x="164" y="0"/>
                  </a:moveTo>
                  <a:cubicBezTo>
                    <a:pt x="77" y="0"/>
                    <a:pt x="0" y="77"/>
                    <a:pt x="0" y="164"/>
                  </a:cubicBezTo>
                  <a:cubicBezTo>
                    <a:pt x="0" y="256"/>
                    <a:pt x="77" y="333"/>
                    <a:pt x="164" y="333"/>
                  </a:cubicBezTo>
                  <a:cubicBezTo>
                    <a:pt x="256" y="333"/>
                    <a:pt x="333" y="256"/>
                    <a:pt x="333" y="164"/>
                  </a:cubicBezTo>
                  <a:cubicBezTo>
                    <a:pt x="328" y="72"/>
                    <a:pt x="256" y="0"/>
                    <a:pt x="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2000029" y="3262258"/>
              <a:ext cx="310664" cy="313989"/>
            </a:xfrm>
            <a:custGeom>
              <a:rect b="b" l="l" r="r" t="t"/>
              <a:pathLst>
                <a:path extrusionOk="0" h="9065" w="8969">
                  <a:moveTo>
                    <a:pt x="175" y="0"/>
                  </a:moveTo>
                  <a:cubicBezTo>
                    <a:pt x="78" y="0"/>
                    <a:pt x="1" y="77"/>
                    <a:pt x="1" y="174"/>
                  </a:cubicBezTo>
                  <a:lnTo>
                    <a:pt x="1" y="8958"/>
                  </a:lnTo>
                  <a:cubicBezTo>
                    <a:pt x="6" y="8968"/>
                    <a:pt x="6" y="8983"/>
                    <a:pt x="21" y="8994"/>
                  </a:cubicBezTo>
                  <a:cubicBezTo>
                    <a:pt x="69" y="9043"/>
                    <a:pt x="122" y="9064"/>
                    <a:pt x="170" y="9064"/>
                  </a:cubicBezTo>
                  <a:cubicBezTo>
                    <a:pt x="259" y="9064"/>
                    <a:pt x="333" y="8991"/>
                    <a:pt x="333" y="8901"/>
                  </a:cubicBezTo>
                  <a:lnTo>
                    <a:pt x="333" y="409"/>
                  </a:lnTo>
                  <a:cubicBezTo>
                    <a:pt x="333" y="368"/>
                    <a:pt x="364" y="333"/>
                    <a:pt x="410" y="333"/>
                  </a:cubicBezTo>
                  <a:lnTo>
                    <a:pt x="8565" y="333"/>
                  </a:lnTo>
                  <a:cubicBezTo>
                    <a:pt x="8611" y="333"/>
                    <a:pt x="8641" y="368"/>
                    <a:pt x="8641" y="409"/>
                  </a:cubicBezTo>
                  <a:lnTo>
                    <a:pt x="8641" y="1350"/>
                  </a:lnTo>
                  <a:cubicBezTo>
                    <a:pt x="8641" y="1365"/>
                    <a:pt x="8647" y="1376"/>
                    <a:pt x="8652" y="1381"/>
                  </a:cubicBezTo>
                  <a:cubicBezTo>
                    <a:pt x="8702" y="1431"/>
                    <a:pt x="8756" y="1451"/>
                    <a:pt x="8804" y="1451"/>
                  </a:cubicBezTo>
                  <a:cubicBezTo>
                    <a:pt x="8895" y="1451"/>
                    <a:pt x="8969" y="1380"/>
                    <a:pt x="8969" y="1294"/>
                  </a:cubicBezTo>
                  <a:lnTo>
                    <a:pt x="8969" y="174"/>
                  </a:lnTo>
                  <a:cubicBezTo>
                    <a:pt x="8969" y="77"/>
                    <a:pt x="8892" y="0"/>
                    <a:pt x="87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2106644" y="3534617"/>
              <a:ext cx="47488" cy="54935"/>
            </a:xfrm>
            <a:custGeom>
              <a:rect b="b" l="l" r="r" t="t"/>
              <a:pathLst>
                <a:path extrusionOk="0" h="1586" w="1371">
                  <a:moveTo>
                    <a:pt x="686" y="563"/>
                  </a:moveTo>
                  <a:lnTo>
                    <a:pt x="834" y="952"/>
                  </a:lnTo>
                  <a:lnTo>
                    <a:pt x="538" y="952"/>
                  </a:lnTo>
                  <a:lnTo>
                    <a:pt x="686" y="563"/>
                  </a:lnTo>
                  <a:close/>
                  <a:moveTo>
                    <a:pt x="686" y="1"/>
                  </a:moveTo>
                  <a:cubicBezTo>
                    <a:pt x="609" y="1"/>
                    <a:pt x="538" y="47"/>
                    <a:pt x="507" y="123"/>
                  </a:cubicBezTo>
                  <a:lnTo>
                    <a:pt x="31" y="1361"/>
                  </a:lnTo>
                  <a:cubicBezTo>
                    <a:pt x="1" y="1453"/>
                    <a:pt x="52" y="1555"/>
                    <a:pt x="149" y="1580"/>
                  </a:cubicBezTo>
                  <a:cubicBezTo>
                    <a:pt x="161" y="1583"/>
                    <a:pt x="172" y="1584"/>
                    <a:pt x="183" y="1584"/>
                  </a:cubicBezTo>
                  <a:cubicBezTo>
                    <a:pt x="251" y="1584"/>
                    <a:pt x="312" y="1544"/>
                    <a:pt x="338" y="1478"/>
                  </a:cubicBezTo>
                  <a:lnTo>
                    <a:pt x="415" y="1279"/>
                  </a:lnTo>
                  <a:lnTo>
                    <a:pt x="957" y="1279"/>
                  </a:lnTo>
                  <a:lnTo>
                    <a:pt x="1034" y="1483"/>
                  </a:lnTo>
                  <a:cubicBezTo>
                    <a:pt x="1059" y="1545"/>
                    <a:pt x="1115" y="1586"/>
                    <a:pt x="1187" y="1586"/>
                  </a:cubicBezTo>
                  <a:cubicBezTo>
                    <a:pt x="1202" y="1586"/>
                    <a:pt x="1223" y="1580"/>
                    <a:pt x="1243" y="1570"/>
                  </a:cubicBezTo>
                  <a:cubicBezTo>
                    <a:pt x="1325" y="1540"/>
                    <a:pt x="1371" y="1453"/>
                    <a:pt x="1340" y="1361"/>
                  </a:cubicBezTo>
                  <a:lnTo>
                    <a:pt x="870" y="123"/>
                  </a:lnTo>
                  <a:lnTo>
                    <a:pt x="870" y="113"/>
                  </a:lnTo>
                  <a:cubicBezTo>
                    <a:pt x="865" y="57"/>
                    <a:pt x="809"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2166326" y="3533127"/>
              <a:ext cx="36889" cy="56667"/>
            </a:xfrm>
            <a:custGeom>
              <a:rect b="b" l="l" r="r" t="t"/>
              <a:pathLst>
                <a:path extrusionOk="0" h="1636" w="1065">
                  <a:moveTo>
                    <a:pt x="234" y="0"/>
                  </a:moveTo>
                  <a:cubicBezTo>
                    <a:pt x="204" y="0"/>
                    <a:pt x="174" y="15"/>
                    <a:pt x="159" y="49"/>
                  </a:cubicBezTo>
                  <a:cubicBezTo>
                    <a:pt x="67" y="49"/>
                    <a:pt x="1" y="120"/>
                    <a:pt x="1" y="207"/>
                  </a:cubicBezTo>
                  <a:lnTo>
                    <a:pt x="1" y="1470"/>
                  </a:lnTo>
                  <a:cubicBezTo>
                    <a:pt x="1" y="1552"/>
                    <a:pt x="57" y="1629"/>
                    <a:pt x="139" y="1634"/>
                  </a:cubicBezTo>
                  <a:cubicBezTo>
                    <a:pt x="147" y="1635"/>
                    <a:pt x="155" y="1636"/>
                    <a:pt x="164" y="1636"/>
                  </a:cubicBezTo>
                  <a:cubicBezTo>
                    <a:pt x="249" y="1636"/>
                    <a:pt x="318" y="1564"/>
                    <a:pt x="318" y="1475"/>
                  </a:cubicBezTo>
                  <a:lnTo>
                    <a:pt x="318" y="1153"/>
                  </a:lnTo>
                  <a:lnTo>
                    <a:pt x="773" y="1588"/>
                  </a:lnTo>
                  <a:cubicBezTo>
                    <a:pt x="803" y="1623"/>
                    <a:pt x="839" y="1634"/>
                    <a:pt x="885" y="1634"/>
                  </a:cubicBezTo>
                  <a:cubicBezTo>
                    <a:pt x="931" y="1634"/>
                    <a:pt x="967" y="1613"/>
                    <a:pt x="1003" y="1583"/>
                  </a:cubicBezTo>
                  <a:cubicBezTo>
                    <a:pt x="1064" y="1521"/>
                    <a:pt x="1059" y="1419"/>
                    <a:pt x="993" y="1352"/>
                  </a:cubicBezTo>
                  <a:lnTo>
                    <a:pt x="435" y="811"/>
                  </a:lnTo>
                  <a:lnTo>
                    <a:pt x="947" y="335"/>
                  </a:lnTo>
                  <a:cubicBezTo>
                    <a:pt x="1023" y="269"/>
                    <a:pt x="1013" y="146"/>
                    <a:pt x="926" y="79"/>
                  </a:cubicBezTo>
                  <a:cubicBezTo>
                    <a:pt x="898" y="62"/>
                    <a:pt x="868" y="54"/>
                    <a:pt x="838" y="54"/>
                  </a:cubicBezTo>
                  <a:cubicBezTo>
                    <a:pt x="796" y="54"/>
                    <a:pt x="754" y="70"/>
                    <a:pt x="722" y="100"/>
                  </a:cubicBezTo>
                  <a:lnTo>
                    <a:pt x="318" y="473"/>
                  </a:lnTo>
                  <a:lnTo>
                    <a:pt x="318" y="74"/>
                  </a:lnTo>
                  <a:cubicBezTo>
                    <a:pt x="318" y="29"/>
                    <a:pt x="276" y="0"/>
                    <a:pt x="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2065391" y="3534790"/>
              <a:ext cx="29269" cy="55004"/>
            </a:xfrm>
            <a:custGeom>
              <a:rect b="b" l="l" r="r" t="t"/>
              <a:pathLst>
                <a:path extrusionOk="0" h="1588" w="845">
                  <a:moveTo>
                    <a:pt x="159" y="1"/>
                  </a:moveTo>
                  <a:cubicBezTo>
                    <a:pt x="67" y="1"/>
                    <a:pt x="1" y="72"/>
                    <a:pt x="1" y="159"/>
                  </a:cubicBezTo>
                  <a:lnTo>
                    <a:pt x="1" y="1422"/>
                  </a:lnTo>
                  <a:cubicBezTo>
                    <a:pt x="1" y="1504"/>
                    <a:pt x="57" y="1581"/>
                    <a:pt x="139" y="1586"/>
                  </a:cubicBezTo>
                  <a:cubicBezTo>
                    <a:pt x="147" y="1587"/>
                    <a:pt x="155" y="1588"/>
                    <a:pt x="163" y="1588"/>
                  </a:cubicBezTo>
                  <a:cubicBezTo>
                    <a:pt x="249" y="1588"/>
                    <a:pt x="318" y="1516"/>
                    <a:pt x="318" y="1427"/>
                  </a:cubicBezTo>
                  <a:lnTo>
                    <a:pt x="318" y="947"/>
                  </a:lnTo>
                  <a:lnTo>
                    <a:pt x="619" y="947"/>
                  </a:lnTo>
                  <a:cubicBezTo>
                    <a:pt x="701" y="947"/>
                    <a:pt x="778" y="890"/>
                    <a:pt x="783" y="809"/>
                  </a:cubicBezTo>
                  <a:cubicBezTo>
                    <a:pt x="798" y="711"/>
                    <a:pt x="721" y="630"/>
                    <a:pt x="624" y="630"/>
                  </a:cubicBezTo>
                  <a:lnTo>
                    <a:pt x="318" y="630"/>
                  </a:lnTo>
                  <a:lnTo>
                    <a:pt x="318" y="328"/>
                  </a:lnTo>
                  <a:lnTo>
                    <a:pt x="665" y="323"/>
                  </a:lnTo>
                  <a:cubicBezTo>
                    <a:pt x="747" y="323"/>
                    <a:pt x="824" y="261"/>
                    <a:pt x="829" y="180"/>
                  </a:cubicBezTo>
                  <a:cubicBezTo>
                    <a:pt x="844" y="83"/>
                    <a:pt x="767"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2216274" y="3534617"/>
              <a:ext cx="29961" cy="55108"/>
            </a:xfrm>
            <a:custGeom>
              <a:rect b="b" l="l" r="r" t="t"/>
              <a:pathLst>
                <a:path extrusionOk="0" h="1591" w="865">
                  <a:moveTo>
                    <a:pt x="159" y="1"/>
                  </a:moveTo>
                  <a:cubicBezTo>
                    <a:pt x="72" y="1"/>
                    <a:pt x="1" y="67"/>
                    <a:pt x="1" y="159"/>
                  </a:cubicBezTo>
                  <a:lnTo>
                    <a:pt x="1" y="1432"/>
                  </a:lnTo>
                  <a:cubicBezTo>
                    <a:pt x="1" y="1519"/>
                    <a:pt x="72" y="1591"/>
                    <a:pt x="159" y="1591"/>
                  </a:cubicBezTo>
                  <a:lnTo>
                    <a:pt x="686" y="1591"/>
                  </a:lnTo>
                  <a:cubicBezTo>
                    <a:pt x="767" y="1591"/>
                    <a:pt x="844" y="1534"/>
                    <a:pt x="849" y="1453"/>
                  </a:cubicBezTo>
                  <a:cubicBezTo>
                    <a:pt x="865" y="1355"/>
                    <a:pt x="788" y="1274"/>
                    <a:pt x="691" y="1274"/>
                  </a:cubicBezTo>
                  <a:lnTo>
                    <a:pt x="328" y="1274"/>
                  </a:lnTo>
                  <a:lnTo>
                    <a:pt x="328" y="946"/>
                  </a:lnTo>
                  <a:lnTo>
                    <a:pt x="645" y="946"/>
                  </a:lnTo>
                  <a:cubicBezTo>
                    <a:pt x="732" y="946"/>
                    <a:pt x="808" y="890"/>
                    <a:pt x="813" y="803"/>
                  </a:cubicBezTo>
                  <a:cubicBezTo>
                    <a:pt x="824" y="711"/>
                    <a:pt x="747" y="624"/>
                    <a:pt x="655" y="624"/>
                  </a:cubicBezTo>
                  <a:lnTo>
                    <a:pt x="328" y="624"/>
                  </a:lnTo>
                  <a:lnTo>
                    <a:pt x="328" y="328"/>
                  </a:lnTo>
                  <a:lnTo>
                    <a:pt x="686" y="328"/>
                  </a:lnTo>
                  <a:cubicBezTo>
                    <a:pt x="767" y="328"/>
                    <a:pt x="844" y="266"/>
                    <a:pt x="849" y="185"/>
                  </a:cubicBezTo>
                  <a:cubicBezTo>
                    <a:pt x="865" y="88"/>
                    <a:pt x="788" y="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2244607" y="3507876"/>
              <a:ext cx="41842" cy="41184"/>
            </a:xfrm>
            <a:custGeom>
              <a:rect b="b" l="l" r="r" t="t"/>
              <a:pathLst>
                <a:path extrusionOk="0" h="1189" w="1208">
                  <a:moveTo>
                    <a:pt x="180" y="1"/>
                  </a:moveTo>
                  <a:cubicBezTo>
                    <a:pt x="98" y="1"/>
                    <a:pt x="21" y="57"/>
                    <a:pt x="16" y="139"/>
                  </a:cubicBezTo>
                  <a:cubicBezTo>
                    <a:pt x="1" y="236"/>
                    <a:pt x="77" y="318"/>
                    <a:pt x="174" y="318"/>
                  </a:cubicBezTo>
                  <a:lnTo>
                    <a:pt x="885" y="318"/>
                  </a:lnTo>
                  <a:lnTo>
                    <a:pt x="885" y="1023"/>
                  </a:lnTo>
                  <a:cubicBezTo>
                    <a:pt x="885" y="1105"/>
                    <a:pt x="941" y="1182"/>
                    <a:pt x="1023" y="1187"/>
                  </a:cubicBezTo>
                  <a:cubicBezTo>
                    <a:pt x="1032" y="1188"/>
                    <a:pt x="1040" y="1189"/>
                    <a:pt x="1048" y="1189"/>
                  </a:cubicBezTo>
                  <a:cubicBezTo>
                    <a:pt x="1134" y="1189"/>
                    <a:pt x="1202" y="1117"/>
                    <a:pt x="1202" y="1028"/>
                  </a:cubicBezTo>
                  <a:lnTo>
                    <a:pt x="1202" y="159"/>
                  </a:lnTo>
                  <a:cubicBezTo>
                    <a:pt x="1207" y="67"/>
                    <a:pt x="1141"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2024137" y="3508049"/>
              <a:ext cx="41634" cy="41184"/>
            </a:xfrm>
            <a:custGeom>
              <a:rect b="b" l="l" r="r" t="t"/>
              <a:pathLst>
                <a:path extrusionOk="0" h="1189" w="1202">
                  <a:moveTo>
                    <a:pt x="149" y="0"/>
                  </a:moveTo>
                  <a:cubicBezTo>
                    <a:pt x="67" y="0"/>
                    <a:pt x="0" y="65"/>
                    <a:pt x="0" y="154"/>
                  </a:cubicBezTo>
                  <a:lnTo>
                    <a:pt x="0" y="1023"/>
                  </a:lnTo>
                  <a:cubicBezTo>
                    <a:pt x="0" y="1105"/>
                    <a:pt x="56" y="1182"/>
                    <a:pt x="143" y="1187"/>
                  </a:cubicBezTo>
                  <a:cubicBezTo>
                    <a:pt x="151" y="1188"/>
                    <a:pt x="159" y="1189"/>
                    <a:pt x="167" y="1189"/>
                  </a:cubicBezTo>
                  <a:cubicBezTo>
                    <a:pt x="250" y="1189"/>
                    <a:pt x="322" y="1117"/>
                    <a:pt x="322" y="1028"/>
                  </a:cubicBezTo>
                  <a:lnTo>
                    <a:pt x="322" y="318"/>
                  </a:lnTo>
                  <a:lnTo>
                    <a:pt x="1023" y="318"/>
                  </a:lnTo>
                  <a:cubicBezTo>
                    <a:pt x="1105" y="318"/>
                    <a:pt x="1181" y="261"/>
                    <a:pt x="1192" y="180"/>
                  </a:cubicBezTo>
                  <a:cubicBezTo>
                    <a:pt x="1202" y="82"/>
                    <a:pt x="1125" y="1"/>
                    <a:pt x="1028" y="1"/>
                  </a:cubicBezTo>
                  <a:lnTo>
                    <a:pt x="159" y="1"/>
                  </a:lnTo>
                  <a:cubicBezTo>
                    <a:pt x="156" y="1"/>
                    <a:pt x="152" y="0"/>
                    <a:pt x="1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2244781" y="3575489"/>
              <a:ext cx="41669" cy="41323"/>
            </a:xfrm>
            <a:custGeom>
              <a:rect b="b" l="l" r="r" t="t"/>
              <a:pathLst>
                <a:path extrusionOk="0" h="1193" w="1203">
                  <a:moveTo>
                    <a:pt x="1041" y="1"/>
                  </a:moveTo>
                  <a:cubicBezTo>
                    <a:pt x="1035" y="1"/>
                    <a:pt x="1029" y="1"/>
                    <a:pt x="1023" y="2"/>
                  </a:cubicBezTo>
                  <a:cubicBezTo>
                    <a:pt x="941" y="17"/>
                    <a:pt x="885" y="83"/>
                    <a:pt x="885" y="170"/>
                  </a:cubicBezTo>
                  <a:lnTo>
                    <a:pt x="885" y="871"/>
                  </a:lnTo>
                  <a:lnTo>
                    <a:pt x="180" y="871"/>
                  </a:lnTo>
                  <a:cubicBezTo>
                    <a:pt x="98" y="871"/>
                    <a:pt x="21" y="927"/>
                    <a:pt x="16" y="1014"/>
                  </a:cubicBezTo>
                  <a:cubicBezTo>
                    <a:pt x="1" y="1106"/>
                    <a:pt x="77" y="1193"/>
                    <a:pt x="175" y="1193"/>
                  </a:cubicBezTo>
                  <a:lnTo>
                    <a:pt x="1044" y="1193"/>
                  </a:lnTo>
                  <a:cubicBezTo>
                    <a:pt x="1136" y="1193"/>
                    <a:pt x="1202" y="1121"/>
                    <a:pt x="1202" y="1029"/>
                  </a:cubicBezTo>
                  <a:lnTo>
                    <a:pt x="1202" y="160"/>
                  </a:lnTo>
                  <a:cubicBezTo>
                    <a:pt x="1202" y="74"/>
                    <a:pt x="1130"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2024137" y="3575663"/>
              <a:ext cx="41807" cy="41323"/>
            </a:xfrm>
            <a:custGeom>
              <a:rect b="b" l="l" r="r" t="t"/>
              <a:pathLst>
                <a:path extrusionOk="0" h="1193" w="1207">
                  <a:moveTo>
                    <a:pt x="162" y="1"/>
                  </a:moveTo>
                  <a:cubicBezTo>
                    <a:pt x="156" y="1"/>
                    <a:pt x="150" y="1"/>
                    <a:pt x="143" y="2"/>
                  </a:cubicBezTo>
                  <a:cubicBezTo>
                    <a:pt x="56" y="12"/>
                    <a:pt x="0" y="78"/>
                    <a:pt x="0" y="165"/>
                  </a:cubicBezTo>
                  <a:lnTo>
                    <a:pt x="0" y="1035"/>
                  </a:lnTo>
                  <a:cubicBezTo>
                    <a:pt x="0" y="1121"/>
                    <a:pt x="72" y="1193"/>
                    <a:pt x="159" y="1193"/>
                  </a:cubicBezTo>
                  <a:lnTo>
                    <a:pt x="1028" y="1193"/>
                  </a:lnTo>
                  <a:cubicBezTo>
                    <a:pt x="1115" y="1193"/>
                    <a:pt x="1192" y="1132"/>
                    <a:pt x="1197" y="1050"/>
                  </a:cubicBezTo>
                  <a:cubicBezTo>
                    <a:pt x="1207" y="958"/>
                    <a:pt x="1130" y="871"/>
                    <a:pt x="1038" y="871"/>
                  </a:cubicBezTo>
                  <a:lnTo>
                    <a:pt x="327" y="871"/>
                  </a:lnTo>
                  <a:lnTo>
                    <a:pt x="327" y="165"/>
                  </a:lnTo>
                  <a:cubicBezTo>
                    <a:pt x="327" y="74"/>
                    <a:pt x="255" y="1"/>
                    <a:pt x="1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2045751" y="3293918"/>
              <a:ext cx="44994" cy="59473"/>
            </a:xfrm>
            <a:custGeom>
              <a:rect b="b" l="l" r="r" t="t"/>
              <a:pathLst>
                <a:path extrusionOk="0" h="1717" w="1299">
                  <a:moveTo>
                    <a:pt x="171" y="1"/>
                  </a:moveTo>
                  <a:cubicBezTo>
                    <a:pt x="167" y="1"/>
                    <a:pt x="163" y="1"/>
                    <a:pt x="159" y="1"/>
                  </a:cubicBezTo>
                  <a:cubicBezTo>
                    <a:pt x="66" y="7"/>
                    <a:pt x="0" y="78"/>
                    <a:pt x="0" y="160"/>
                  </a:cubicBezTo>
                  <a:lnTo>
                    <a:pt x="0" y="1551"/>
                  </a:lnTo>
                  <a:cubicBezTo>
                    <a:pt x="0" y="1632"/>
                    <a:pt x="61" y="1709"/>
                    <a:pt x="143" y="1714"/>
                  </a:cubicBezTo>
                  <a:cubicBezTo>
                    <a:pt x="152" y="1716"/>
                    <a:pt x="160" y="1716"/>
                    <a:pt x="168" y="1716"/>
                  </a:cubicBezTo>
                  <a:cubicBezTo>
                    <a:pt x="254" y="1716"/>
                    <a:pt x="322" y="1644"/>
                    <a:pt x="322" y="1556"/>
                  </a:cubicBezTo>
                  <a:lnTo>
                    <a:pt x="322" y="687"/>
                  </a:lnTo>
                  <a:lnTo>
                    <a:pt x="966" y="1617"/>
                  </a:lnTo>
                  <a:cubicBezTo>
                    <a:pt x="1002" y="1673"/>
                    <a:pt x="1060" y="1701"/>
                    <a:pt x="1119" y="1701"/>
                  </a:cubicBezTo>
                  <a:cubicBezTo>
                    <a:pt x="1136" y="1701"/>
                    <a:pt x="1154" y="1698"/>
                    <a:pt x="1171" y="1694"/>
                  </a:cubicBezTo>
                  <a:cubicBezTo>
                    <a:pt x="1248" y="1668"/>
                    <a:pt x="1299" y="1602"/>
                    <a:pt x="1299" y="1510"/>
                  </a:cubicBezTo>
                  <a:lnTo>
                    <a:pt x="1288" y="160"/>
                  </a:lnTo>
                  <a:cubicBezTo>
                    <a:pt x="1288" y="78"/>
                    <a:pt x="1217" y="7"/>
                    <a:pt x="1125" y="7"/>
                  </a:cubicBezTo>
                  <a:cubicBezTo>
                    <a:pt x="1043" y="7"/>
                    <a:pt x="971" y="78"/>
                    <a:pt x="971" y="170"/>
                  </a:cubicBezTo>
                  <a:lnTo>
                    <a:pt x="982" y="1070"/>
                  </a:lnTo>
                  <a:lnTo>
                    <a:pt x="302" y="83"/>
                  </a:lnTo>
                  <a:cubicBezTo>
                    <a:pt x="268" y="31"/>
                    <a:pt x="222" y="1"/>
                    <a:pt x="1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2104358" y="3293952"/>
              <a:ext cx="31555" cy="58988"/>
            </a:xfrm>
            <a:custGeom>
              <a:rect b="b" l="l" r="r" t="t"/>
              <a:pathLst>
                <a:path extrusionOk="0" h="1703" w="911">
                  <a:moveTo>
                    <a:pt x="159" y="0"/>
                  </a:moveTo>
                  <a:cubicBezTo>
                    <a:pt x="67" y="0"/>
                    <a:pt x="0" y="72"/>
                    <a:pt x="0" y="159"/>
                  </a:cubicBezTo>
                  <a:lnTo>
                    <a:pt x="0" y="1539"/>
                  </a:lnTo>
                  <a:cubicBezTo>
                    <a:pt x="0" y="1631"/>
                    <a:pt x="67" y="1703"/>
                    <a:pt x="159" y="1703"/>
                  </a:cubicBezTo>
                  <a:lnTo>
                    <a:pt x="731" y="1703"/>
                  </a:lnTo>
                  <a:cubicBezTo>
                    <a:pt x="818" y="1703"/>
                    <a:pt x="895" y="1642"/>
                    <a:pt x="900" y="1560"/>
                  </a:cubicBezTo>
                  <a:cubicBezTo>
                    <a:pt x="910" y="1463"/>
                    <a:pt x="834" y="1381"/>
                    <a:pt x="737" y="1381"/>
                  </a:cubicBezTo>
                  <a:lnTo>
                    <a:pt x="317" y="1381"/>
                  </a:lnTo>
                  <a:lnTo>
                    <a:pt x="317" y="1018"/>
                  </a:lnTo>
                  <a:lnTo>
                    <a:pt x="691" y="1018"/>
                  </a:lnTo>
                  <a:cubicBezTo>
                    <a:pt x="772" y="1018"/>
                    <a:pt x="849" y="962"/>
                    <a:pt x="854" y="875"/>
                  </a:cubicBezTo>
                  <a:cubicBezTo>
                    <a:pt x="864" y="783"/>
                    <a:pt x="788" y="696"/>
                    <a:pt x="696" y="696"/>
                  </a:cubicBezTo>
                  <a:lnTo>
                    <a:pt x="317" y="696"/>
                  </a:lnTo>
                  <a:lnTo>
                    <a:pt x="317" y="333"/>
                  </a:lnTo>
                  <a:lnTo>
                    <a:pt x="731" y="333"/>
                  </a:lnTo>
                  <a:lnTo>
                    <a:pt x="731" y="323"/>
                  </a:lnTo>
                  <a:cubicBezTo>
                    <a:pt x="818" y="323"/>
                    <a:pt x="895" y="261"/>
                    <a:pt x="900" y="179"/>
                  </a:cubicBezTo>
                  <a:cubicBezTo>
                    <a:pt x="910" y="82"/>
                    <a:pt x="834" y="0"/>
                    <a:pt x="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2221781" y="3294021"/>
              <a:ext cx="44128" cy="59473"/>
            </a:xfrm>
            <a:custGeom>
              <a:rect b="b" l="l" r="r" t="t"/>
              <a:pathLst>
                <a:path extrusionOk="0" h="1717" w="1274">
                  <a:moveTo>
                    <a:pt x="651" y="1"/>
                  </a:moveTo>
                  <a:cubicBezTo>
                    <a:pt x="589" y="1"/>
                    <a:pt x="523" y="9"/>
                    <a:pt x="455" y="29"/>
                  </a:cubicBezTo>
                  <a:cubicBezTo>
                    <a:pt x="271" y="90"/>
                    <a:pt x="138" y="234"/>
                    <a:pt x="113" y="413"/>
                  </a:cubicBezTo>
                  <a:cubicBezTo>
                    <a:pt x="82" y="586"/>
                    <a:pt x="159" y="745"/>
                    <a:pt x="302" y="842"/>
                  </a:cubicBezTo>
                  <a:cubicBezTo>
                    <a:pt x="307" y="847"/>
                    <a:pt x="317" y="847"/>
                    <a:pt x="327" y="857"/>
                  </a:cubicBezTo>
                  <a:cubicBezTo>
                    <a:pt x="332" y="862"/>
                    <a:pt x="527" y="944"/>
                    <a:pt x="741" y="1021"/>
                  </a:cubicBezTo>
                  <a:cubicBezTo>
                    <a:pt x="808" y="1047"/>
                    <a:pt x="956" y="1113"/>
                    <a:pt x="936" y="1225"/>
                  </a:cubicBezTo>
                  <a:cubicBezTo>
                    <a:pt x="905" y="1307"/>
                    <a:pt x="808" y="1394"/>
                    <a:pt x="665" y="1394"/>
                  </a:cubicBezTo>
                  <a:cubicBezTo>
                    <a:pt x="527" y="1394"/>
                    <a:pt x="384" y="1333"/>
                    <a:pt x="302" y="1241"/>
                  </a:cubicBezTo>
                  <a:cubicBezTo>
                    <a:pt x="271" y="1205"/>
                    <a:pt x="227" y="1187"/>
                    <a:pt x="182" y="1187"/>
                  </a:cubicBezTo>
                  <a:cubicBezTo>
                    <a:pt x="144" y="1187"/>
                    <a:pt x="104" y="1200"/>
                    <a:pt x="72" y="1225"/>
                  </a:cubicBezTo>
                  <a:cubicBezTo>
                    <a:pt x="10" y="1282"/>
                    <a:pt x="0" y="1384"/>
                    <a:pt x="61" y="1456"/>
                  </a:cubicBezTo>
                  <a:cubicBezTo>
                    <a:pt x="205" y="1614"/>
                    <a:pt x="435" y="1716"/>
                    <a:pt x="665" y="1716"/>
                  </a:cubicBezTo>
                  <a:cubicBezTo>
                    <a:pt x="956" y="1716"/>
                    <a:pt x="1196" y="1532"/>
                    <a:pt x="1242" y="1282"/>
                  </a:cubicBezTo>
                  <a:cubicBezTo>
                    <a:pt x="1273" y="1093"/>
                    <a:pt x="1191" y="847"/>
                    <a:pt x="844" y="719"/>
                  </a:cubicBezTo>
                  <a:cubicBezTo>
                    <a:pt x="670" y="658"/>
                    <a:pt x="511" y="586"/>
                    <a:pt x="460" y="566"/>
                  </a:cubicBezTo>
                  <a:cubicBezTo>
                    <a:pt x="414" y="535"/>
                    <a:pt x="414" y="484"/>
                    <a:pt x="424" y="464"/>
                  </a:cubicBezTo>
                  <a:cubicBezTo>
                    <a:pt x="430" y="438"/>
                    <a:pt x="450" y="372"/>
                    <a:pt x="547" y="346"/>
                  </a:cubicBezTo>
                  <a:cubicBezTo>
                    <a:pt x="584" y="334"/>
                    <a:pt x="619" y="329"/>
                    <a:pt x="654" y="329"/>
                  </a:cubicBezTo>
                  <a:cubicBezTo>
                    <a:pt x="812" y="329"/>
                    <a:pt x="937" y="433"/>
                    <a:pt x="941" y="433"/>
                  </a:cubicBezTo>
                  <a:cubicBezTo>
                    <a:pt x="972" y="458"/>
                    <a:pt x="1009" y="470"/>
                    <a:pt x="1046" y="470"/>
                  </a:cubicBezTo>
                  <a:cubicBezTo>
                    <a:pt x="1093" y="470"/>
                    <a:pt x="1139" y="450"/>
                    <a:pt x="1171" y="413"/>
                  </a:cubicBezTo>
                  <a:cubicBezTo>
                    <a:pt x="1227" y="346"/>
                    <a:pt x="1222" y="244"/>
                    <a:pt x="1150" y="182"/>
                  </a:cubicBezTo>
                  <a:cubicBezTo>
                    <a:pt x="1142" y="174"/>
                    <a:pt x="934" y="1"/>
                    <a:pt x="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2147933" y="3293952"/>
              <a:ext cx="64668" cy="59715"/>
            </a:xfrm>
            <a:custGeom>
              <a:rect b="b" l="l" r="r" t="t"/>
              <a:pathLst>
                <a:path extrusionOk="0" h="1724" w="1867">
                  <a:moveTo>
                    <a:pt x="1708" y="0"/>
                  </a:moveTo>
                  <a:cubicBezTo>
                    <a:pt x="1629" y="0"/>
                    <a:pt x="1544" y="55"/>
                    <a:pt x="1534" y="144"/>
                  </a:cubicBezTo>
                  <a:lnTo>
                    <a:pt x="1360" y="1003"/>
                  </a:lnTo>
                  <a:lnTo>
                    <a:pt x="1094" y="123"/>
                  </a:lnTo>
                  <a:cubicBezTo>
                    <a:pt x="1069" y="56"/>
                    <a:pt x="1005" y="9"/>
                    <a:pt x="932" y="9"/>
                  </a:cubicBezTo>
                  <a:cubicBezTo>
                    <a:pt x="917" y="9"/>
                    <a:pt x="901" y="11"/>
                    <a:pt x="885" y="16"/>
                  </a:cubicBezTo>
                  <a:cubicBezTo>
                    <a:pt x="828" y="31"/>
                    <a:pt x="787" y="77"/>
                    <a:pt x="777" y="133"/>
                  </a:cubicBezTo>
                  <a:lnTo>
                    <a:pt x="511" y="997"/>
                  </a:lnTo>
                  <a:lnTo>
                    <a:pt x="337" y="133"/>
                  </a:lnTo>
                  <a:cubicBezTo>
                    <a:pt x="319" y="56"/>
                    <a:pt x="253" y="3"/>
                    <a:pt x="173" y="3"/>
                  </a:cubicBezTo>
                  <a:cubicBezTo>
                    <a:pt x="163" y="3"/>
                    <a:pt x="153" y="4"/>
                    <a:pt x="143" y="6"/>
                  </a:cubicBezTo>
                  <a:cubicBezTo>
                    <a:pt x="56" y="26"/>
                    <a:pt x="0" y="108"/>
                    <a:pt x="15" y="200"/>
                  </a:cubicBezTo>
                  <a:lnTo>
                    <a:pt x="291" y="1575"/>
                  </a:lnTo>
                  <a:cubicBezTo>
                    <a:pt x="291" y="1580"/>
                    <a:pt x="297" y="1585"/>
                    <a:pt x="297" y="1596"/>
                  </a:cubicBezTo>
                  <a:cubicBezTo>
                    <a:pt x="322" y="1677"/>
                    <a:pt x="399" y="1723"/>
                    <a:pt x="486" y="1723"/>
                  </a:cubicBezTo>
                  <a:cubicBezTo>
                    <a:pt x="568" y="1723"/>
                    <a:pt x="639" y="1677"/>
                    <a:pt x="665" y="1590"/>
                  </a:cubicBezTo>
                  <a:lnTo>
                    <a:pt x="665" y="1585"/>
                  </a:lnTo>
                  <a:lnTo>
                    <a:pt x="931" y="716"/>
                  </a:lnTo>
                  <a:lnTo>
                    <a:pt x="1202" y="1585"/>
                  </a:lnTo>
                  <a:cubicBezTo>
                    <a:pt x="1207" y="1606"/>
                    <a:pt x="1217" y="1621"/>
                    <a:pt x="1268" y="1672"/>
                  </a:cubicBezTo>
                  <a:cubicBezTo>
                    <a:pt x="1304" y="1708"/>
                    <a:pt x="1340" y="1718"/>
                    <a:pt x="1386" y="1718"/>
                  </a:cubicBezTo>
                  <a:cubicBezTo>
                    <a:pt x="1467" y="1718"/>
                    <a:pt x="1539" y="1667"/>
                    <a:pt x="1565" y="1585"/>
                  </a:cubicBezTo>
                  <a:cubicBezTo>
                    <a:pt x="1565" y="1580"/>
                    <a:pt x="1570" y="1570"/>
                    <a:pt x="1570" y="1565"/>
                  </a:cubicBezTo>
                  <a:lnTo>
                    <a:pt x="1846" y="190"/>
                  </a:lnTo>
                  <a:cubicBezTo>
                    <a:pt x="1866" y="103"/>
                    <a:pt x="1805" y="21"/>
                    <a:pt x="1718" y="0"/>
                  </a:cubicBezTo>
                  <a:cubicBezTo>
                    <a:pt x="1714" y="0"/>
                    <a:pt x="1711" y="0"/>
                    <a:pt x="1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2045024" y="3392774"/>
              <a:ext cx="116382" cy="86455"/>
            </a:xfrm>
            <a:custGeom>
              <a:rect b="b" l="l" r="r" t="t"/>
              <a:pathLst>
                <a:path extrusionOk="0" h="2496" w="3360">
                  <a:moveTo>
                    <a:pt x="159" y="0"/>
                  </a:moveTo>
                  <a:cubicBezTo>
                    <a:pt x="67" y="0"/>
                    <a:pt x="1" y="67"/>
                    <a:pt x="1" y="159"/>
                  </a:cubicBezTo>
                  <a:lnTo>
                    <a:pt x="1" y="2337"/>
                  </a:lnTo>
                  <a:cubicBezTo>
                    <a:pt x="1" y="2429"/>
                    <a:pt x="67" y="2495"/>
                    <a:pt x="159" y="2495"/>
                  </a:cubicBezTo>
                  <a:lnTo>
                    <a:pt x="3201" y="2495"/>
                  </a:lnTo>
                  <a:cubicBezTo>
                    <a:pt x="3288" y="2495"/>
                    <a:pt x="3360" y="2429"/>
                    <a:pt x="3360" y="2337"/>
                  </a:cubicBezTo>
                  <a:lnTo>
                    <a:pt x="3360" y="159"/>
                  </a:lnTo>
                  <a:cubicBezTo>
                    <a:pt x="3360" y="67"/>
                    <a:pt x="3288" y="0"/>
                    <a:pt x="3201" y="0"/>
                  </a:cubicBezTo>
                  <a:lnTo>
                    <a:pt x="2833" y="0"/>
                  </a:lnTo>
                  <a:cubicBezTo>
                    <a:pt x="2751" y="0"/>
                    <a:pt x="2675" y="57"/>
                    <a:pt x="2669" y="138"/>
                  </a:cubicBezTo>
                  <a:cubicBezTo>
                    <a:pt x="2659" y="235"/>
                    <a:pt x="2736" y="317"/>
                    <a:pt x="2828" y="317"/>
                  </a:cubicBezTo>
                  <a:lnTo>
                    <a:pt x="3032" y="317"/>
                  </a:lnTo>
                  <a:lnTo>
                    <a:pt x="3032" y="2173"/>
                  </a:lnTo>
                  <a:lnTo>
                    <a:pt x="312" y="2173"/>
                  </a:lnTo>
                  <a:lnTo>
                    <a:pt x="312" y="317"/>
                  </a:lnTo>
                  <a:lnTo>
                    <a:pt x="2081" y="317"/>
                  </a:lnTo>
                  <a:cubicBezTo>
                    <a:pt x="2163" y="317"/>
                    <a:pt x="2240" y="261"/>
                    <a:pt x="2250" y="179"/>
                  </a:cubicBezTo>
                  <a:cubicBezTo>
                    <a:pt x="2260" y="82"/>
                    <a:pt x="2184" y="0"/>
                    <a:pt x="20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2000029" y="3327343"/>
              <a:ext cx="377618" cy="317453"/>
            </a:xfrm>
            <a:custGeom>
              <a:rect b="b" l="l" r="r" t="t"/>
              <a:pathLst>
                <a:path extrusionOk="0" h="9165" w="10902">
                  <a:moveTo>
                    <a:pt x="8800" y="928"/>
                  </a:moveTo>
                  <a:cubicBezTo>
                    <a:pt x="9776" y="928"/>
                    <a:pt x="10574" y="1726"/>
                    <a:pt x="10574" y="2702"/>
                  </a:cubicBezTo>
                  <a:cubicBezTo>
                    <a:pt x="10584" y="3689"/>
                    <a:pt x="9787" y="4487"/>
                    <a:pt x="8805" y="4487"/>
                  </a:cubicBezTo>
                  <a:cubicBezTo>
                    <a:pt x="8468" y="4487"/>
                    <a:pt x="8140" y="4395"/>
                    <a:pt x="7854" y="4216"/>
                  </a:cubicBezTo>
                  <a:cubicBezTo>
                    <a:pt x="7829" y="4195"/>
                    <a:pt x="7798" y="4190"/>
                    <a:pt x="7762" y="4190"/>
                  </a:cubicBezTo>
                  <a:cubicBezTo>
                    <a:pt x="7747" y="4190"/>
                    <a:pt x="7731" y="4190"/>
                    <a:pt x="7711" y="4195"/>
                  </a:cubicBezTo>
                  <a:lnTo>
                    <a:pt x="7118" y="4389"/>
                  </a:lnTo>
                  <a:lnTo>
                    <a:pt x="7317" y="3796"/>
                  </a:lnTo>
                  <a:cubicBezTo>
                    <a:pt x="7327" y="3750"/>
                    <a:pt x="7322" y="3699"/>
                    <a:pt x="7297" y="3658"/>
                  </a:cubicBezTo>
                  <a:cubicBezTo>
                    <a:pt x="7118" y="3377"/>
                    <a:pt x="7026" y="3045"/>
                    <a:pt x="7026" y="2702"/>
                  </a:cubicBezTo>
                  <a:cubicBezTo>
                    <a:pt x="7026" y="1726"/>
                    <a:pt x="7823" y="928"/>
                    <a:pt x="8800" y="928"/>
                  </a:cubicBezTo>
                  <a:close/>
                  <a:moveTo>
                    <a:pt x="8796" y="1"/>
                  </a:moveTo>
                  <a:cubicBezTo>
                    <a:pt x="8710" y="1"/>
                    <a:pt x="8641" y="72"/>
                    <a:pt x="8641" y="161"/>
                  </a:cubicBezTo>
                  <a:lnTo>
                    <a:pt x="8641" y="616"/>
                  </a:lnTo>
                  <a:cubicBezTo>
                    <a:pt x="8140" y="652"/>
                    <a:pt x="7685" y="872"/>
                    <a:pt x="7343" y="1199"/>
                  </a:cubicBezTo>
                  <a:lnTo>
                    <a:pt x="870" y="1199"/>
                  </a:lnTo>
                  <a:cubicBezTo>
                    <a:pt x="788" y="1199"/>
                    <a:pt x="712" y="1255"/>
                    <a:pt x="701" y="1337"/>
                  </a:cubicBezTo>
                  <a:cubicBezTo>
                    <a:pt x="691" y="1434"/>
                    <a:pt x="768" y="1516"/>
                    <a:pt x="865" y="1516"/>
                  </a:cubicBezTo>
                  <a:lnTo>
                    <a:pt x="7067" y="1516"/>
                  </a:lnTo>
                  <a:cubicBezTo>
                    <a:pt x="6990" y="1634"/>
                    <a:pt x="6924" y="1751"/>
                    <a:pt x="6862" y="1879"/>
                  </a:cubicBezTo>
                  <a:lnTo>
                    <a:pt x="5645" y="1879"/>
                  </a:lnTo>
                  <a:cubicBezTo>
                    <a:pt x="5558" y="1879"/>
                    <a:pt x="5482" y="1940"/>
                    <a:pt x="5477" y="2022"/>
                  </a:cubicBezTo>
                  <a:cubicBezTo>
                    <a:pt x="5466" y="2119"/>
                    <a:pt x="5543" y="2201"/>
                    <a:pt x="5635" y="2201"/>
                  </a:cubicBezTo>
                  <a:lnTo>
                    <a:pt x="6755" y="2201"/>
                  </a:lnTo>
                  <a:cubicBezTo>
                    <a:pt x="6724" y="2334"/>
                    <a:pt x="6704" y="2467"/>
                    <a:pt x="6699" y="2610"/>
                  </a:cubicBezTo>
                  <a:lnTo>
                    <a:pt x="5211" y="2610"/>
                  </a:lnTo>
                  <a:cubicBezTo>
                    <a:pt x="5124" y="2610"/>
                    <a:pt x="5047" y="2666"/>
                    <a:pt x="5042" y="2748"/>
                  </a:cubicBezTo>
                  <a:cubicBezTo>
                    <a:pt x="5032" y="2845"/>
                    <a:pt x="5109" y="2927"/>
                    <a:pt x="5201" y="2927"/>
                  </a:cubicBezTo>
                  <a:lnTo>
                    <a:pt x="6709" y="2927"/>
                  </a:lnTo>
                  <a:cubicBezTo>
                    <a:pt x="6724" y="3070"/>
                    <a:pt x="6755" y="3203"/>
                    <a:pt x="6801" y="3336"/>
                  </a:cubicBezTo>
                  <a:lnTo>
                    <a:pt x="5211" y="3336"/>
                  </a:lnTo>
                  <a:cubicBezTo>
                    <a:pt x="5124" y="3336"/>
                    <a:pt x="5057" y="3403"/>
                    <a:pt x="5047" y="3484"/>
                  </a:cubicBezTo>
                  <a:cubicBezTo>
                    <a:pt x="5047" y="3566"/>
                    <a:pt x="5114" y="3638"/>
                    <a:pt x="5201" y="3638"/>
                  </a:cubicBezTo>
                  <a:lnTo>
                    <a:pt x="6934" y="3638"/>
                  </a:lnTo>
                  <a:cubicBezTo>
                    <a:pt x="6954" y="3669"/>
                    <a:pt x="6964" y="3704"/>
                    <a:pt x="6985" y="3735"/>
                  </a:cubicBezTo>
                  <a:lnTo>
                    <a:pt x="6883" y="4047"/>
                  </a:lnTo>
                  <a:lnTo>
                    <a:pt x="5211" y="4047"/>
                  </a:lnTo>
                  <a:cubicBezTo>
                    <a:pt x="5124" y="4047"/>
                    <a:pt x="5047" y="4103"/>
                    <a:pt x="5042" y="4190"/>
                  </a:cubicBezTo>
                  <a:cubicBezTo>
                    <a:pt x="5032" y="4282"/>
                    <a:pt x="5109" y="4369"/>
                    <a:pt x="5201" y="4369"/>
                  </a:cubicBezTo>
                  <a:lnTo>
                    <a:pt x="6775" y="4369"/>
                  </a:lnTo>
                  <a:lnTo>
                    <a:pt x="6709" y="4563"/>
                  </a:lnTo>
                  <a:cubicBezTo>
                    <a:pt x="6699" y="4609"/>
                    <a:pt x="6699" y="4655"/>
                    <a:pt x="6719" y="4691"/>
                  </a:cubicBezTo>
                  <a:cubicBezTo>
                    <a:pt x="6750" y="4752"/>
                    <a:pt x="6806" y="4783"/>
                    <a:pt x="6862" y="4783"/>
                  </a:cubicBezTo>
                  <a:cubicBezTo>
                    <a:pt x="6883" y="4783"/>
                    <a:pt x="6898" y="4783"/>
                    <a:pt x="6913" y="4778"/>
                  </a:cubicBezTo>
                  <a:lnTo>
                    <a:pt x="7747" y="4502"/>
                  </a:lnTo>
                  <a:cubicBezTo>
                    <a:pt x="8018" y="4660"/>
                    <a:pt x="8324" y="4758"/>
                    <a:pt x="8641" y="4783"/>
                  </a:cubicBezTo>
                  <a:lnTo>
                    <a:pt x="8641" y="8546"/>
                  </a:lnTo>
                  <a:cubicBezTo>
                    <a:pt x="8641" y="8699"/>
                    <a:pt x="8519" y="8822"/>
                    <a:pt x="8365" y="8822"/>
                  </a:cubicBezTo>
                  <a:lnTo>
                    <a:pt x="497" y="8822"/>
                  </a:lnTo>
                  <a:cubicBezTo>
                    <a:pt x="405" y="8822"/>
                    <a:pt x="328" y="8745"/>
                    <a:pt x="328" y="8648"/>
                  </a:cubicBezTo>
                  <a:lnTo>
                    <a:pt x="328" y="7702"/>
                  </a:lnTo>
                  <a:cubicBezTo>
                    <a:pt x="328" y="7672"/>
                    <a:pt x="313" y="7641"/>
                    <a:pt x="287" y="7621"/>
                  </a:cubicBezTo>
                  <a:cubicBezTo>
                    <a:pt x="246" y="7588"/>
                    <a:pt x="203" y="7573"/>
                    <a:pt x="164" y="7573"/>
                  </a:cubicBezTo>
                  <a:cubicBezTo>
                    <a:pt x="74" y="7573"/>
                    <a:pt x="1" y="7645"/>
                    <a:pt x="1" y="7733"/>
                  </a:cubicBezTo>
                  <a:lnTo>
                    <a:pt x="1" y="8567"/>
                  </a:lnTo>
                  <a:cubicBezTo>
                    <a:pt x="1" y="8899"/>
                    <a:pt x="267" y="9165"/>
                    <a:pt x="599" y="9165"/>
                  </a:cubicBezTo>
                  <a:lnTo>
                    <a:pt x="8365" y="9165"/>
                  </a:lnTo>
                  <a:cubicBezTo>
                    <a:pt x="8698" y="9165"/>
                    <a:pt x="8969" y="8899"/>
                    <a:pt x="8969" y="8567"/>
                  </a:cubicBezTo>
                  <a:lnTo>
                    <a:pt x="8969" y="4793"/>
                  </a:lnTo>
                  <a:cubicBezTo>
                    <a:pt x="10047" y="4732"/>
                    <a:pt x="10901" y="3822"/>
                    <a:pt x="10901" y="2718"/>
                  </a:cubicBezTo>
                  <a:cubicBezTo>
                    <a:pt x="10901" y="1613"/>
                    <a:pt x="10047" y="703"/>
                    <a:pt x="8958" y="621"/>
                  </a:cubicBezTo>
                  <a:lnTo>
                    <a:pt x="8958" y="166"/>
                  </a:lnTo>
                  <a:cubicBezTo>
                    <a:pt x="8958" y="85"/>
                    <a:pt x="8902" y="8"/>
                    <a:pt x="8820" y="3"/>
                  </a:cubicBezTo>
                  <a:cubicBezTo>
                    <a:pt x="8812" y="1"/>
                    <a:pt x="8804" y="1"/>
                    <a:pt x="8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2299335" y="3375559"/>
              <a:ext cx="11015" cy="62105"/>
            </a:xfrm>
            <a:custGeom>
              <a:rect b="b" l="l" r="r" t="t"/>
              <a:pathLst>
                <a:path extrusionOk="0" h="1793" w="318">
                  <a:moveTo>
                    <a:pt x="162" y="0"/>
                  </a:moveTo>
                  <a:cubicBezTo>
                    <a:pt x="73" y="0"/>
                    <a:pt x="0" y="74"/>
                    <a:pt x="0" y="165"/>
                  </a:cubicBezTo>
                  <a:lnTo>
                    <a:pt x="0" y="1632"/>
                  </a:lnTo>
                  <a:cubicBezTo>
                    <a:pt x="0" y="1721"/>
                    <a:pt x="69" y="1793"/>
                    <a:pt x="159" y="1793"/>
                  </a:cubicBezTo>
                  <a:cubicBezTo>
                    <a:pt x="167" y="1793"/>
                    <a:pt x="176" y="1792"/>
                    <a:pt x="184" y="1791"/>
                  </a:cubicBezTo>
                  <a:cubicBezTo>
                    <a:pt x="261" y="1786"/>
                    <a:pt x="317" y="1709"/>
                    <a:pt x="317" y="1627"/>
                  </a:cubicBezTo>
                  <a:lnTo>
                    <a:pt x="317" y="170"/>
                  </a:lnTo>
                  <a:cubicBezTo>
                    <a:pt x="317" y="88"/>
                    <a:pt x="261" y="12"/>
                    <a:pt x="179" y="1"/>
                  </a:cubicBezTo>
                  <a:cubicBezTo>
                    <a:pt x="174" y="1"/>
                    <a:pt x="168" y="0"/>
                    <a:pt x="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6"/>
          <p:cNvSpPr/>
          <p:nvPr/>
        </p:nvSpPr>
        <p:spPr>
          <a:xfrm>
            <a:off x="3862800" y="285900"/>
            <a:ext cx="5281200" cy="4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6"/>
          <p:cNvSpPr txBox="1"/>
          <p:nvPr>
            <p:ph idx="4294967295" type="title"/>
          </p:nvPr>
        </p:nvSpPr>
        <p:spPr>
          <a:xfrm>
            <a:off x="4115700" y="216900"/>
            <a:ext cx="4857300" cy="59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Modeling </a:t>
            </a:r>
            <a:r>
              <a:rPr lang="en"/>
              <a:t>Goals</a:t>
            </a:r>
            <a:endParaRPr/>
          </a:p>
        </p:txBody>
      </p:sp>
      <p:sp>
        <p:nvSpPr>
          <p:cNvPr id="584" name="Google Shape;584;p46"/>
          <p:cNvSpPr txBox="1"/>
          <p:nvPr/>
        </p:nvSpPr>
        <p:spPr>
          <a:xfrm>
            <a:off x="3862800" y="1015825"/>
            <a:ext cx="5166600" cy="2852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Test various machine learning models to correctly classify if the political article is fake news or real news.</a:t>
            </a:r>
            <a:endParaRPr>
              <a:solidFill>
                <a:schemeClr val="dk2"/>
              </a:solidFill>
              <a:latin typeface="Poppins Light"/>
              <a:ea typeface="Poppins Light"/>
              <a:cs typeface="Poppins Light"/>
              <a:sym typeface="Poppins Light"/>
            </a:endParaRPr>
          </a:p>
          <a:p>
            <a:pPr indent="-317500" lvl="0" marL="457200" rtl="0" algn="l">
              <a:lnSpc>
                <a:spcPct val="100000"/>
              </a:lnSpc>
              <a:spcBef>
                <a:spcPts val="100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Identify patterns in fake data</a:t>
            </a:r>
            <a:endParaRPr>
              <a:solidFill>
                <a:schemeClr val="dk2"/>
              </a:solidFill>
              <a:latin typeface="Poppins Light"/>
              <a:ea typeface="Poppins Light"/>
              <a:cs typeface="Poppins Light"/>
              <a:sym typeface="Poppins Light"/>
            </a:endParaRPr>
          </a:p>
          <a:p>
            <a:pPr indent="-317500" lvl="0" marL="457200" rtl="0" algn="l">
              <a:spcBef>
                <a:spcPts val="100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Reduce likelihood of incorrectly labeled real news (false negatives)</a:t>
            </a:r>
            <a:endParaRPr>
              <a:solidFill>
                <a:schemeClr val="dk2"/>
              </a:solidFill>
              <a:latin typeface="Poppins Light"/>
              <a:ea typeface="Poppins Light"/>
              <a:cs typeface="Poppins Light"/>
              <a:sym typeface="Poppins Light"/>
            </a:endParaRPr>
          </a:p>
          <a:p>
            <a:pPr indent="-317500" lvl="0" marL="457200" rtl="0" algn="l">
              <a:lnSpc>
                <a:spcPct val="100000"/>
              </a:lnSpc>
              <a:spcBef>
                <a:spcPts val="1000"/>
              </a:spcBef>
              <a:spcAft>
                <a:spcPts val="0"/>
              </a:spcAft>
              <a:buClr>
                <a:schemeClr val="dk2"/>
              </a:buClr>
              <a:buSzPts val="1400"/>
              <a:buFont typeface="Poppins Light"/>
              <a:buChar char="●"/>
            </a:pPr>
            <a:r>
              <a:rPr lang="en">
                <a:solidFill>
                  <a:schemeClr val="dk2"/>
                </a:solidFill>
                <a:latin typeface="Poppins Light"/>
                <a:ea typeface="Poppins Light"/>
                <a:cs typeface="Poppins Light"/>
                <a:sym typeface="Poppins Light"/>
              </a:rPr>
              <a:t>Use model with best sensitivity and metrics to analyze the latest news articles</a:t>
            </a:r>
            <a:endParaRPr>
              <a:solidFill>
                <a:schemeClr val="dk2"/>
              </a:solidFill>
              <a:latin typeface="Poppins Light"/>
              <a:ea typeface="Poppins Light"/>
              <a:cs typeface="Poppins Light"/>
              <a:sym typeface="Poppins Light"/>
            </a:endParaRPr>
          </a:p>
          <a:p>
            <a:pPr indent="-317500" lvl="0" marL="457200" rtl="0" algn="l">
              <a:lnSpc>
                <a:spcPct val="100000"/>
              </a:lnSpc>
              <a:spcBef>
                <a:spcPts val="1000"/>
              </a:spcBef>
              <a:spcAft>
                <a:spcPts val="1000"/>
              </a:spcAft>
              <a:buClr>
                <a:schemeClr val="dk2"/>
              </a:buClr>
              <a:buSzPts val="1400"/>
              <a:buFont typeface="Poppins Light"/>
              <a:buChar char="●"/>
            </a:pPr>
            <a:r>
              <a:rPr lang="en">
                <a:solidFill>
                  <a:schemeClr val="dk2"/>
                </a:solidFill>
                <a:latin typeface="Poppins Light"/>
                <a:ea typeface="Poppins Light"/>
                <a:cs typeface="Poppins Light"/>
                <a:sym typeface="Poppins Light"/>
              </a:rPr>
              <a:t>Build an application to test text input and verify if the news article is real or not.</a:t>
            </a:r>
            <a:endParaRPr>
              <a:solidFill>
                <a:schemeClr val="dk2"/>
              </a:solidFill>
              <a:latin typeface="Poppins Light"/>
              <a:ea typeface="Poppins Light"/>
              <a:cs typeface="Poppins Light"/>
              <a:sym typeface="Poppins Light"/>
            </a:endParaRPr>
          </a:p>
        </p:txBody>
      </p:sp>
      <p:pic>
        <p:nvPicPr>
          <p:cNvPr id="585" name="Google Shape;585;p46"/>
          <p:cNvPicPr preferRelativeResize="0"/>
          <p:nvPr/>
        </p:nvPicPr>
        <p:blipFill>
          <a:blip r:embed="rId3">
            <a:alphaModFix/>
          </a:blip>
          <a:stretch>
            <a:fillRect/>
          </a:stretch>
        </p:blipFill>
        <p:spPr>
          <a:xfrm>
            <a:off x="0" y="-40300"/>
            <a:ext cx="3428150" cy="4692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1000"/>
                                        <p:tgtEl>
                                          <p:spTgt spid="5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1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p:nvPr/>
        </p:nvSpPr>
        <p:spPr>
          <a:xfrm>
            <a:off x="-63775" y="2397575"/>
            <a:ext cx="5718000" cy="133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56825" y="1484075"/>
            <a:ext cx="2046300" cy="9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txBox="1"/>
          <p:nvPr>
            <p:ph type="title"/>
          </p:nvPr>
        </p:nvSpPr>
        <p:spPr>
          <a:xfrm>
            <a:off x="364975" y="2462300"/>
            <a:ext cx="5147700" cy="8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Data Overview</a:t>
            </a:r>
            <a:endParaRPr sz="3900"/>
          </a:p>
        </p:txBody>
      </p:sp>
      <p:sp>
        <p:nvSpPr>
          <p:cNvPr id="593" name="Google Shape;593;p47"/>
          <p:cNvSpPr txBox="1"/>
          <p:nvPr>
            <p:ph idx="2" type="title"/>
          </p:nvPr>
        </p:nvSpPr>
        <p:spPr>
          <a:xfrm>
            <a:off x="721100" y="1409235"/>
            <a:ext cx="1839600" cy="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94" name="Google Shape;594;p47"/>
          <p:cNvSpPr txBox="1"/>
          <p:nvPr>
            <p:ph idx="1" type="subTitle"/>
          </p:nvPr>
        </p:nvSpPr>
        <p:spPr>
          <a:xfrm>
            <a:off x="123150" y="3078525"/>
            <a:ext cx="5389500" cy="5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Where did we find the fake/real news?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Breaking News by Slidesgo">
  <a:themeElements>
    <a:clrScheme name="Simple Light">
      <a:dk1>
        <a:srgbClr val="FFFFFF"/>
      </a:dk1>
      <a:lt1>
        <a:srgbClr val="081935"/>
      </a:lt1>
      <a:dk2>
        <a:srgbClr val="1A345C"/>
      </a:dk2>
      <a:lt2>
        <a:srgbClr val="FA162E"/>
      </a:lt2>
      <a:accent1>
        <a:srgbClr val="B91E36"/>
      </a:accent1>
      <a:accent2>
        <a:srgbClr val="FFA400"/>
      </a:accent2>
      <a:accent3>
        <a:srgbClr val="EAEAE9"/>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